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8"/>
  </p:notesMasterIdLst>
  <p:sldIdLst>
    <p:sldId id="256" r:id="rId2"/>
    <p:sldId id="313" r:id="rId3"/>
    <p:sldId id="314" r:id="rId4"/>
    <p:sldId id="315" r:id="rId5"/>
    <p:sldId id="316" r:id="rId6"/>
    <p:sldId id="263" r:id="rId7"/>
    <p:sldId id="317" r:id="rId8"/>
    <p:sldId id="336" r:id="rId9"/>
    <p:sldId id="318" r:id="rId10"/>
    <p:sldId id="319" r:id="rId11"/>
    <p:sldId id="323" r:id="rId12"/>
    <p:sldId id="326" r:id="rId13"/>
    <p:sldId id="327" r:id="rId14"/>
    <p:sldId id="328" r:id="rId15"/>
    <p:sldId id="329" r:id="rId16"/>
    <p:sldId id="330" r:id="rId17"/>
    <p:sldId id="331" r:id="rId18"/>
    <p:sldId id="324" r:id="rId19"/>
    <p:sldId id="325" r:id="rId20"/>
    <p:sldId id="332" r:id="rId21"/>
    <p:sldId id="334" r:id="rId22"/>
    <p:sldId id="335" r:id="rId23"/>
    <p:sldId id="303" r:id="rId24"/>
    <p:sldId id="333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02" r:id="rId34"/>
    <p:sldId id="337" r:id="rId35"/>
    <p:sldId id="258" r:id="rId36"/>
    <p:sldId id="262" r:id="rId37"/>
    <p:sldId id="339" r:id="rId38"/>
    <p:sldId id="338" r:id="rId39"/>
    <p:sldId id="259" r:id="rId40"/>
    <p:sldId id="266" r:id="rId41"/>
    <p:sldId id="267" r:id="rId42"/>
    <p:sldId id="269" r:id="rId43"/>
    <p:sldId id="264" r:id="rId44"/>
    <p:sldId id="261" r:id="rId45"/>
    <p:sldId id="265" r:id="rId46"/>
    <p:sldId id="275" r:id="rId47"/>
    <p:sldId id="260" r:id="rId48"/>
    <p:sldId id="270" r:id="rId49"/>
    <p:sldId id="271" r:id="rId50"/>
    <p:sldId id="272" r:id="rId51"/>
    <p:sldId id="274" r:id="rId52"/>
    <p:sldId id="273" r:id="rId53"/>
    <p:sldId id="276" r:id="rId54"/>
    <p:sldId id="277" r:id="rId55"/>
    <p:sldId id="279" r:id="rId56"/>
    <p:sldId id="278" r:id="rId57"/>
    <p:sldId id="280" r:id="rId58"/>
    <p:sldId id="281" r:id="rId59"/>
    <p:sldId id="282" r:id="rId60"/>
    <p:sldId id="283" r:id="rId61"/>
    <p:sldId id="285" r:id="rId62"/>
    <p:sldId id="286" r:id="rId63"/>
    <p:sldId id="284" r:id="rId64"/>
    <p:sldId id="345" r:id="rId65"/>
    <p:sldId id="287" r:id="rId66"/>
    <p:sldId id="288" r:id="rId67"/>
    <p:sldId id="291" r:id="rId68"/>
    <p:sldId id="290" r:id="rId69"/>
    <p:sldId id="340" r:id="rId70"/>
    <p:sldId id="292" r:id="rId71"/>
    <p:sldId id="293" r:id="rId72"/>
    <p:sldId id="344" r:id="rId73"/>
    <p:sldId id="343" r:id="rId74"/>
    <p:sldId id="301" r:id="rId75"/>
    <p:sldId id="342" r:id="rId76"/>
    <p:sldId id="341" r:id="rId77"/>
  </p:sldIdLst>
  <p:sldSz cx="12192000" cy="6858000"/>
  <p:notesSz cx="6858000" cy="9144000"/>
  <p:embeddedFontLst>
    <p:embeddedFont>
      <p:font typeface="Calibri Light" panose="020F0302020204030204" pitchFamily="34" charset="0"/>
      <p:regular r:id="rId79"/>
      <p: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Cambria Math" panose="02040503050406030204" pitchFamily="18" charset="0"/>
      <p:regular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7B8277-68E6-4725-ADBF-F2E99B037A1D}">
          <p14:sldIdLst>
            <p14:sldId id="256"/>
            <p14:sldId id="313"/>
            <p14:sldId id="314"/>
            <p14:sldId id="315"/>
            <p14:sldId id="316"/>
            <p14:sldId id="263"/>
            <p14:sldId id="317"/>
            <p14:sldId id="336"/>
            <p14:sldId id="318"/>
            <p14:sldId id="319"/>
            <p14:sldId id="323"/>
            <p14:sldId id="326"/>
            <p14:sldId id="327"/>
            <p14:sldId id="328"/>
            <p14:sldId id="329"/>
            <p14:sldId id="330"/>
            <p14:sldId id="331"/>
            <p14:sldId id="324"/>
            <p14:sldId id="325"/>
            <p14:sldId id="332"/>
            <p14:sldId id="334"/>
            <p14:sldId id="335"/>
            <p14:sldId id="303"/>
            <p14:sldId id="333"/>
            <p14:sldId id="320"/>
            <p14:sldId id="305"/>
            <p14:sldId id="306"/>
            <p14:sldId id="307"/>
            <p14:sldId id="308"/>
            <p14:sldId id="309"/>
            <p14:sldId id="310"/>
            <p14:sldId id="311"/>
            <p14:sldId id="302"/>
            <p14:sldId id="337"/>
            <p14:sldId id="258"/>
            <p14:sldId id="262"/>
            <p14:sldId id="339"/>
            <p14:sldId id="338"/>
            <p14:sldId id="259"/>
            <p14:sldId id="266"/>
            <p14:sldId id="267"/>
            <p14:sldId id="269"/>
            <p14:sldId id="264"/>
            <p14:sldId id="261"/>
            <p14:sldId id="265"/>
            <p14:sldId id="275"/>
            <p14:sldId id="260"/>
            <p14:sldId id="270"/>
            <p14:sldId id="271"/>
            <p14:sldId id="272"/>
            <p14:sldId id="274"/>
            <p14:sldId id="273"/>
            <p14:sldId id="276"/>
            <p14:sldId id="277"/>
            <p14:sldId id="279"/>
            <p14:sldId id="278"/>
            <p14:sldId id="280"/>
            <p14:sldId id="281"/>
            <p14:sldId id="282"/>
            <p14:sldId id="283"/>
            <p14:sldId id="285"/>
            <p14:sldId id="286"/>
            <p14:sldId id="284"/>
            <p14:sldId id="345"/>
            <p14:sldId id="287"/>
          </p14:sldIdLst>
        </p14:section>
        <p14:section name="Untitled Section" id="{C173F62E-1EB1-445F-99F7-C19B4EB5F401}">
          <p14:sldIdLst>
            <p14:sldId id="288"/>
            <p14:sldId id="291"/>
            <p14:sldId id="290"/>
            <p14:sldId id="340"/>
            <p14:sldId id="292"/>
            <p14:sldId id="293"/>
            <p14:sldId id="344"/>
            <p14:sldId id="343"/>
            <p14:sldId id="301"/>
            <p14:sldId id="342"/>
            <p14:sldId id="341"/>
          </p14:sldIdLst>
        </p14:section>
        <p14:section name="Untitled Section" id="{6FA61631-D44D-4005-9C18-0C368E6C8DA1}">
          <p14:sldIdLst/>
        </p14:section>
        <p14:section name="Untitled Section" id="{27AA3864-2245-41FE-B14B-8E32929F554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6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F46F-8000-42B8-B59B-DAC7A154C9B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E05A-F77A-4D73-8247-AAB3E0C8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4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that I register for an account at playstation.com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4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work</a:t>
            </a:r>
            <a:r>
              <a:rPr lang="en-US" baseline="0" dirty="0" smtClean="0"/>
              <a:t> with Joel Alwen and </a:t>
            </a:r>
            <a:r>
              <a:rPr lang="en-US" dirty="0" smtClean="0">
                <a:effectLst/>
              </a:rPr>
              <a:t>Krzysztof </a:t>
            </a:r>
            <a:r>
              <a:rPr lang="en-US" dirty="0" err="1" smtClean="0">
                <a:effectLst/>
              </a:rPr>
              <a:t>Pietrzak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offline dictionary attacks are quite common. Password</a:t>
            </a:r>
            <a:r>
              <a:rPr lang="en-US" baseline="0" dirty="0" smtClean="0"/>
              <a:t> breaches at major companies have affected millions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dictionary attacks are also very</a:t>
            </a:r>
            <a:r>
              <a:rPr lang="en-US" baseline="0" dirty="0" smtClean="0"/>
              <a:t> powerful. Some password hash functions can be evaluated at 348 billion hashes per second! How can we defend against these attacks?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slide could be skipped if</a:t>
            </a:r>
            <a:r>
              <a:rPr lang="en-US" baseline="0" dirty="0" smtClean="0"/>
              <a:t> the presentation is too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following DAG satisfies Goals 1 and 2, but not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Thomas </a:t>
            </a:r>
            <a:r>
              <a:rPr lang="en-US" dirty="0" err="1" smtClean="0"/>
              <a:t>Lengauer</a:t>
            </a:r>
            <a:r>
              <a:rPr lang="en-US" dirty="0" smtClean="0"/>
              <a:t> and Robert </a:t>
            </a:r>
            <a:r>
              <a:rPr lang="en-US" dirty="0" err="1" smtClean="0"/>
              <a:t>Endre</a:t>
            </a:r>
            <a:r>
              <a:rPr lang="en-US" dirty="0" smtClean="0"/>
              <a:t> </a:t>
            </a:r>
            <a:r>
              <a:rPr lang="en-US" dirty="0" err="1" smtClean="0"/>
              <a:t>Tarjan</a:t>
            </a:r>
            <a:r>
              <a:rPr lang="en-US" dirty="0" smtClean="0"/>
              <a:t>. Asymptotically Tight Bounds on Time-Space Trade-oﬀs in a Pebble Game. J. ACM, 29(4):1087–1130, 1982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Alwen/</a:t>
            </a:r>
            <a:r>
              <a:rPr lang="en-US" dirty="0" err="1" smtClean="0"/>
              <a:t>Serbinenko</a:t>
            </a:r>
            <a:endParaRPr lang="en-US" dirty="0" smtClean="0"/>
          </a:p>
          <a:p>
            <a:r>
              <a:rPr lang="en-US" dirty="0" smtClean="0"/>
              <a:t>Alex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Biryukov</a:t>
            </a:r>
            <a:r>
              <a:rPr lang="en-US" baseline="0" dirty="0" smtClean="0"/>
              <a:t> and Dmitry </a:t>
            </a:r>
            <a:r>
              <a:rPr lang="en-US" baseline="0" dirty="0" err="1" smtClean="0"/>
              <a:t>Khovratovich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Biryukov</a:t>
            </a:r>
            <a:r>
              <a:rPr lang="en-US" dirty="0" smtClean="0"/>
              <a:t>, Daniel </a:t>
            </a:r>
            <a:r>
              <a:rPr lang="en-US" dirty="0" err="1" smtClean="0"/>
              <a:t>Dinu</a:t>
            </a:r>
            <a:r>
              <a:rPr lang="en-US" dirty="0" smtClean="0"/>
              <a:t>, and Dmitry </a:t>
            </a:r>
            <a:r>
              <a:rPr lang="en-US" dirty="0" err="1" smtClean="0"/>
              <a:t>Khovratovich</a:t>
            </a:r>
            <a:r>
              <a:rPr lang="en-US" dirty="0" smtClean="0"/>
              <a:t> from University of Luxembourg.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5425-F418-469B-80F5-E85B894B04D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909B-960A-4B8A-985F-7A2A41D5A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25.jp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4.png"/><Relationship Id="rId7" Type="http://schemas.openxmlformats.org/officeDocument/2006/relationships/image" Target="../media/image9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9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3.png"/><Relationship Id="rId7" Type="http://schemas.openxmlformats.org/officeDocument/2006/relationships/image" Target="../media/image8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59.gif"/><Relationship Id="rId7" Type="http://schemas.openxmlformats.org/officeDocument/2006/relationships/image" Target="../media/image82.png"/><Relationship Id="rId12" Type="http://schemas.openxmlformats.org/officeDocument/2006/relationships/image" Target="../media/image11.png"/><Relationship Id="rId17" Type="http://schemas.openxmlformats.org/officeDocument/2006/relationships/image" Target="../media/image66.jpeg"/><Relationship Id="rId2" Type="http://schemas.openxmlformats.org/officeDocument/2006/relationships/image" Target="../media/image58.jpeg"/><Relationship Id="rId16" Type="http://schemas.openxmlformats.org/officeDocument/2006/relationships/image" Target="../media/image65.jp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5" Type="http://schemas.openxmlformats.org/officeDocument/2006/relationships/image" Target="../media/image140.png"/><Relationship Id="rId10" Type="http://schemas.openxmlformats.org/officeDocument/2006/relationships/image" Target="../media/image9.png"/><Relationship Id="rId19" Type="http://schemas.openxmlformats.org/officeDocument/2006/relationships/image" Target="../media/image180.png"/><Relationship Id="rId4" Type="http://schemas.openxmlformats.org/officeDocument/2006/relationships/image" Target="../media/image3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Attacking Data Independent Memory Hard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Jeremiah Blocki (</a:t>
            </a:r>
            <a:r>
              <a:rPr lang="en-US" smtClean="0"/>
              <a:t>Microsoft Research/Purdue)</a:t>
            </a:r>
            <a:endParaRPr lang="en-US" dirty="0" smtClean="0"/>
          </a:p>
          <a:p>
            <a:r>
              <a:rPr lang="en-US" dirty="0" smtClean="0"/>
              <a:t>Joel Alwen (IST Austria)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iMHF</a:t>
            </a:r>
            <a:r>
              <a:rPr lang="en-US" dirty="0" smtClean="0"/>
              <a:t> (</a:t>
            </a:r>
            <a:r>
              <a:rPr lang="en-US" dirty="0" err="1"/>
              <a:t>f</a:t>
            </a:r>
            <a:r>
              <a:rPr lang="en-US" baseline="-25000" dirty="0" err="1"/>
              <a:t>G,H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31451" y="5030455"/>
            <a:ext cx="625344" cy="623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07559" y="4709868"/>
            <a:ext cx="707778" cy="5913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709704" y="522247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674873" y="4769333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65861" y="5313873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66830" y="5048276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1741" y="4980941"/>
            <a:ext cx="445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Output: </a:t>
            </a:r>
            <a:r>
              <a:rPr lang="en-US" sz="3200" dirty="0" err="1"/>
              <a:t>f</a:t>
            </a:r>
            <a:r>
              <a:rPr lang="en-US" sz="3200" baseline="-25000" dirty="0" err="1"/>
              <a:t>G,H</a:t>
            </a:r>
            <a:r>
              <a:rPr lang="en-US" sz="3200" baseline="-250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pwd,salt</a:t>
            </a:r>
            <a:r>
              <a:rPr lang="en-US" sz="3200" dirty="0" smtClean="0"/>
              <a:t>)= L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3930" y="4852568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4848" y="5353273"/>
            <a:ext cx="169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pwd</a:t>
            </a:r>
            <a:r>
              <a:rPr lang="en-US" sz="3200" dirty="0"/>
              <a:t>, salt</a:t>
            </a:r>
          </a:p>
        </p:txBody>
      </p:sp>
      <p:cxnSp>
        <p:nvCxnSpPr>
          <p:cNvPr id="13" name="Straight Arrow Connector 12"/>
          <p:cNvCxnSpPr>
            <a:stCxn id="4" idx="7"/>
          </p:cNvCxnSpPr>
          <p:nvPr/>
        </p:nvCxnSpPr>
        <p:spPr>
          <a:xfrm flipV="1">
            <a:off x="4365215" y="4988442"/>
            <a:ext cx="438555" cy="1332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48902" y="5491728"/>
            <a:ext cx="1270603" cy="339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82005" y="5190479"/>
            <a:ext cx="344735" cy="2305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19126" y="5049841"/>
            <a:ext cx="366270" cy="20734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27825" y="4921842"/>
            <a:ext cx="1162161" cy="107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78484" y="5611767"/>
            <a:ext cx="977524" cy="410968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4873" y="5951898"/>
                <a:ext cx="27261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err="1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873" y="5951898"/>
                <a:ext cx="272613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4" idx="4"/>
          </p:cNvCxnSpPr>
          <p:nvPr/>
        </p:nvCxnSpPr>
        <p:spPr>
          <a:xfrm flipV="1">
            <a:off x="4041946" y="5653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53009" y="6022735"/>
                <a:ext cx="34881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𝑝𝑤𝑑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𝑠𝑎𝑙𝑡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err="1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9" y="6022735"/>
                <a:ext cx="348813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0236" y="1692993"/>
                <a:ext cx="1054007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Defined by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H: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 smtClean="0"/>
                  <a:t>     (Random Oracle)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DAG G                           (encodes data-dependencies)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Maximum </a:t>
                </a:r>
                <a:r>
                  <a:rPr lang="en-US" sz="3600" dirty="0" err="1" smtClean="0"/>
                  <a:t>indegree</a:t>
                </a:r>
                <a:r>
                  <a:rPr lang="en-US" sz="3600" dirty="0" smtClean="0"/>
                  <a:t>: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6" y="1692993"/>
                <a:ext cx="10540070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1793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843807" y="5030455"/>
            <a:ext cx="625344" cy="623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cxnSp>
        <p:nvCxnSpPr>
          <p:cNvPr id="25" name="Straight Arrow Connector 24"/>
          <p:cNvCxnSpPr>
            <a:endCxn id="24" idx="4"/>
          </p:cNvCxnSpPr>
          <p:nvPr/>
        </p:nvCxnSpPr>
        <p:spPr>
          <a:xfrm flipV="1">
            <a:off x="4054302" y="5653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an </a:t>
            </a:r>
            <a:r>
              <a:rPr lang="en-US" dirty="0" err="1" smtClean="0"/>
              <a:t>iMHF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7030A0"/>
                </a:solidFill>
              </a:rPr>
              <a:t>pebbling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798" y="4198919"/>
                <a:ext cx="11564404" cy="18711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ea typeface="Cambria Math" panose="02040503050406030204" pitchFamily="18" charset="0"/>
                  </a:rPr>
                  <a:t>Pebbling </a:t>
                </a:r>
                <a:r>
                  <a:rPr lang="en-US" sz="3200" dirty="0">
                    <a:ea typeface="Cambria Math" panose="02040503050406030204" pitchFamily="18" charset="0"/>
                  </a:rPr>
                  <a:t>Rules 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200" dirty="0" smtClean="0">
                    <a:ea typeface="Cambria Math" panose="02040503050406030204" pitchFamily="18" charset="0"/>
                  </a:rPr>
                  <a:t>=P</a:t>
                </a:r>
                <a:r>
                  <a:rPr lang="en-US" sz="3200" baseline="-25000" dirty="0" smtClean="0">
                    <a:ea typeface="Cambria Math" panose="02040503050406030204" pitchFamily="18" charset="0"/>
                  </a:rPr>
                  <a:t>1</a:t>
                </a:r>
                <a:r>
                  <a:rPr lang="en-US" sz="3200" dirty="0">
                    <a:ea typeface="Cambria Math" panose="02040503050406030204" pitchFamily="18" charset="0"/>
                  </a:rPr>
                  <a:t>,…,P</a:t>
                </a:r>
                <a:r>
                  <a:rPr lang="en-US" sz="3200" baseline="-2500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 smtClean="0">
                    <a:ea typeface="Cambria Math" panose="02040503050406030204" pitchFamily="18" charset="0"/>
                  </a:rPr>
                  <a:t>s.t.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3200" dirty="0" smtClean="0">
                    <a:ea typeface="Cambria Math" panose="02040503050406030204" pitchFamily="18" charset="0"/>
                  </a:rPr>
                  <a:t>P</a:t>
                </a:r>
                <a:r>
                  <a:rPr lang="en-US" sz="3200" baseline="-25000" dirty="0" smtClean="0">
                    <a:ea typeface="Cambria Math" panose="02040503050406030204" pitchFamily="18" charset="0"/>
                  </a:rPr>
                  <a:t>i+1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3200" baseline="-25000" dirty="0"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parents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r>
                          <m:rPr>
                            <m:nor/>
                          </m:rPr>
                          <a:rPr lang="en-US" sz="3200" dirty="0"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3200" dirty="0" smtClean="0"/>
                  <a:t>(need dependent values)</a:t>
                </a:r>
              </a:p>
              <a:p>
                <a:r>
                  <a:rPr lang="en-US" sz="3200" dirty="0" smtClean="0"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</a:rPr>
                  <a:t>P</a:t>
                </a:r>
                <a:r>
                  <a:rPr lang="en-US" sz="3200" baseline="-25000" dirty="0" smtClean="0">
                    <a:ea typeface="Cambria Math" panose="02040503050406030204" pitchFamily="18" charset="0"/>
                  </a:rPr>
                  <a:t>t                                                                                           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(must finish and output </a:t>
                </a:r>
                <a:r>
                  <a:rPr lang="en-US" sz="3200" dirty="0">
                    <a:ea typeface="Cambria Math" panose="02040503050406030204" pitchFamily="18" charset="0"/>
                  </a:rPr>
                  <a:t>L</a:t>
                </a:r>
                <a:r>
                  <a:rPr lang="en-US" sz="3200" baseline="-25000" dirty="0">
                    <a:ea typeface="Cambria Math" panose="02040503050406030204" pitchFamily="18" charset="0"/>
                  </a:rPr>
                  <a:t>n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3200" baseline="-25000" dirty="0" smtClean="0">
                    <a:ea typeface="Cambria Math" panose="02040503050406030204" pitchFamily="18" charset="0"/>
                  </a:rPr>
                  <a:t> </a:t>
                </a:r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798" y="4198919"/>
                <a:ext cx="11564404" cy="1871174"/>
              </a:xfrm>
              <a:blipFill rotWithShape="0">
                <a:blip r:embed="rId2"/>
                <a:stretch>
                  <a:fillRect l="-1317" t="-358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31451" y="2236455"/>
            <a:ext cx="625344" cy="6230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07559" y="1915868"/>
            <a:ext cx="707778" cy="5913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709704" y="2428479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674873" y="1975333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65861" y="2519873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66830" y="2254276"/>
            <a:ext cx="6627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5485" y="1967917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Output: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3930" y="205856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4848" y="2559273"/>
            <a:ext cx="1500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pwd</a:t>
            </a:r>
            <a:r>
              <a:rPr lang="en-US" sz="2800" dirty="0"/>
              <a:t>, salt</a:t>
            </a:r>
          </a:p>
        </p:txBody>
      </p:sp>
      <p:cxnSp>
        <p:nvCxnSpPr>
          <p:cNvPr id="13" name="Straight Arrow Connector 12"/>
          <p:cNvCxnSpPr>
            <a:stCxn id="4" idx="7"/>
          </p:cNvCxnSpPr>
          <p:nvPr/>
        </p:nvCxnSpPr>
        <p:spPr>
          <a:xfrm flipV="1">
            <a:off x="4365215" y="2194442"/>
            <a:ext cx="438555" cy="1332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48902" y="2697728"/>
            <a:ext cx="1270603" cy="339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82005" y="2396479"/>
            <a:ext cx="344735" cy="2305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19126" y="2255841"/>
            <a:ext cx="366270" cy="20734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27825" y="2127842"/>
            <a:ext cx="1162161" cy="1073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78484" y="2817767"/>
            <a:ext cx="977524" cy="410968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4873" y="3157898"/>
                <a:ext cx="2408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err="1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873" y="3157898"/>
                <a:ext cx="24086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4" idx="4"/>
          </p:cNvCxnSpPr>
          <p:nvPr/>
        </p:nvCxnSpPr>
        <p:spPr>
          <a:xfrm flipV="1">
            <a:off x="4041946" y="2859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53009" y="3228735"/>
                <a:ext cx="3074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𝑝𝑤𝑑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𝑠𝑎𝑙𝑡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err="1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9" y="3228735"/>
                <a:ext cx="30748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3843807" y="2236455"/>
            <a:ext cx="625344" cy="6230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/>
              <a:t>1</a:t>
            </a:r>
          </a:p>
        </p:txBody>
      </p:sp>
      <p:cxnSp>
        <p:nvCxnSpPr>
          <p:cNvPr id="23" name="Straight Arrow Connector 22"/>
          <p:cNvCxnSpPr>
            <a:endCxn id="22" idx="4"/>
          </p:cNvCxnSpPr>
          <p:nvPr/>
        </p:nvCxnSpPr>
        <p:spPr>
          <a:xfrm flipV="1">
            <a:off x="4054302" y="2859468"/>
            <a:ext cx="102177" cy="4970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13108" y="285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4896189" y="282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65082" y="312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35788" y="313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77329" y="308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18524" y="280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34" name="Oval 33"/>
          <p:cNvSpPr/>
          <p:nvPr/>
        </p:nvSpPr>
        <p:spPr>
          <a:xfrm>
            <a:off x="6760065" y="280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454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43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3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3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9848" y="54548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{5}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Cost: Attempt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Space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 smtClean="0"/>
                  <a:t>Time (ST)-Complexity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00" b="0" i="0" smtClean="0">
                          <a:latin typeface="Cambria Math" panose="02040503050406030204" pitchFamily="18" charset="0"/>
                        </a:rPr>
                        <m:t>ST</m:t>
                      </m:r>
                      <m:d>
                        <m:d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3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sz="3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9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3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9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9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9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Rich Theory</a:t>
                </a:r>
              </a:p>
              <a:p>
                <a:pPr lvl="1"/>
                <a:r>
                  <a:rPr lang="en-US" dirty="0" smtClean="0"/>
                  <a:t>Space-time tradeoffs </a:t>
                </a:r>
              </a:p>
              <a:p>
                <a:pPr lvl="1"/>
                <a:r>
                  <a:rPr lang="en-US" dirty="0" smtClean="0"/>
                  <a:t>But not appropriate for password hashing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Problem: Does not amortize!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Cost: Attempt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Cumulative Complexity (CC)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Amortization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Password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6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81401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98120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123456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SHA1(123456</a:t>
            </a:r>
            <a:r>
              <a:rPr lang="en-US" sz="2000" dirty="0">
                <a:solidFill>
                  <a:srgbClr val="FFC000"/>
                </a:solidFill>
              </a:rPr>
              <a:t>89d978034a3f6</a:t>
            </a:r>
            <a:r>
              <a:rPr lang="en-US" sz="2000" dirty="0"/>
              <a:t>)=</a:t>
            </a:r>
            <a:r>
              <a:rPr lang="en-US" sz="2000" dirty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Example (CC)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368503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{1}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9848" y="420825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{1,2}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9848" y="46237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{3}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014558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956099" y="2851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4897639" y="2824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66532" y="3124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7238" y="3131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8779" y="3088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819974" y="2809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4" name="Oval 23"/>
          <p:cNvSpPr/>
          <p:nvPr/>
        </p:nvSpPr>
        <p:spPr>
          <a:xfrm>
            <a:off x="6761515" y="2809461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71948" y="308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4161857" y="1952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143735" y="1962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48" y="503934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{3,4}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9848" y="54548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{5}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8024" y="3902655"/>
                <a:ext cx="9418321" cy="276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CC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=1+2+1+2+1</m:t>
                      </m:r>
                    </m:oMath>
                  </m:oMathPara>
                </a14:m>
                <a:endParaRPr lang="en-US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60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24" y="3902655"/>
                <a:ext cx="9418321" cy="2765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156048" y="2817816"/>
            <a:ext cx="1211522" cy="133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6966" y="4020336"/>
            <a:ext cx="3112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Memory costs in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emory-watt-tocks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85651" y="3556000"/>
                <a:ext cx="533652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Energy Ratio: Cost to compute H in </a:t>
                </a:r>
              </a:p>
              <a:p>
                <a:r>
                  <a:rPr lang="en-US" sz="2800" dirty="0" smtClean="0"/>
                  <a:t>memory-watt-tocks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3,000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51" y="3556000"/>
                <a:ext cx="5336525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283" t="-3947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7546554" y="2817816"/>
            <a:ext cx="683046" cy="73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\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4000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CC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089793" y="2892081"/>
            <a:ext cx="1479285" cy="110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4425" y="3789263"/>
            <a:ext cx="3112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Memory costs (equitable)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69078" y="3815717"/>
            <a:ext cx="549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 of querying H (inequitable)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33591" y="2892081"/>
            <a:ext cx="1016000" cy="92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-186658"/>
            <a:ext cx="4187952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Pebbling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Sequential Algorithm (Naïve)</a:t>
                </a:r>
              </a:p>
              <a:p>
                <a:pPr lvl="1"/>
                <a:r>
                  <a:rPr lang="en-US" dirty="0" smtClean="0"/>
                  <a:t>Constraint: One new pebble per round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 Naïve (Pebble in Topological Order)</a:t>
                </a:r>
              </a:p>
              <a:p>
                <a:pPr lvl="1"/>
                <a:r>
                  <a:rPr lang="en-US" dirty="0" smtClean="0"/>
                  <a:t>Never discard pebbles</a:t>
                </a:r>
              </a:p>
              <a:p>
                <a:pPr lvl="1"/>
                <a:r>
                  <a:rPr lang="en-US" dirty="0" smtClean="0"/>
                  <a:t>Time:                         n</a:t>
                </a:r>
              </a:p>
              <a:p>
                <a:pPr lvl="1"/>
                <a:r>
                  <a:rPr lang="en-US" dirty="0" smtClean="0"/>
                  <a:t>Average #pebbles:  n/2.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(Naïve)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Attack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Quality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0" i="0" dirty="0" smtClean="0"/>
                            <m:t>E</m:t>
                          </m:r>
                          <m:r>
                            <m:rPr>
                              <m:nor/>
                            </m:rPr>
                            <a:rPr lang="en-US" sz="4000" b="0" i="0" baseline="-250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Na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ï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ve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sz="4000" b="0" i="0" baseline="-2500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𝑖𝑛𝑠𝑡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683" y="2062435"/>
            <a:ext cx="11003645" cy="339883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𝐀𝐒𝟏𝟓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𝐈𝐧𝐟𝐨𝐫𝐦𝐚𝐥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H be a random oracle and let G be a DAG with constant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/>
                  <a:t>. For any </a:t>
                </a:r>
                <a:r>
                  <a:rPr lang="en-US" sz="2800" dirty="0" err="1" smtClean="0"/>
                  <a:t>pROM</a:t>
                </a:r>
                <a:r>
                  <a:rPr lang="en-US" sz="2800" dirty="0" smtClean="0"/>
                  <a:t> adversary A which evaluates (multiple instances of) </a:t>
                </a:r>
                <a:r>
                  <a:rPr lang="en-US" sz="2800" dirty="0" err="1" smtClean="0"/>
                  <a:t>f</a:t>
                </a:r>
                <a:r>
                  <a:rPr lang="en-US" sz="2800" baseline="-25000" dirty="0" err="1" smtClean="0"/>
                  <a:t>H,G</a:t>
                </a:r>
                <a:r>
                  <a:rPr lang="en-US" sz="2800" baseline="-25000" dirty="0" smtClean="0"/>
                  <a:t>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have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05" y="2463391"/>
            <a:ext cx="212342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41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30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41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0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48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Attacks: A Common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breaches at major companies have affected millions of users.</a:t>
            </a:r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2925527" y="4195618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6" y="4236204"/>
            <a:ext cx="3162181" cy="8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9102652" y="4237273"/>
            <a:ext cx="2002005" cy="9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6" y="5232209"/>
            <a:ext cx="1889461" cy="1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2" y="5299677"/>
            <a:ext cx="2379456" cy="11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4" y="5501267"/>
            <a:ext cx="2400488" cy="8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3" y="5421430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831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5457629" y="3016384"/>
            <a:ext cx="2380117" cy="8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8" y="2997200"/>
            <a:ext cx="2110363" cy="84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3" y="4120626"/>
            <a:ext cx="1860063" cy="83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1" y="2923318"/>
            <a:ext cx="4789232" cy="11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Naïve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err="1" smtClean="0"/>
                  <a:t>Quality</a:t>
                </a:r>
                <a:r>
                  <a:rPr lang="en-US" baseline="-25000" dirty="0" err="1" smtClean="0"/>
                  <a:t>R</a:t>
                </a:r>
                <a:r>
                  <a:rPr lang="en-US" dirty="0" smtClean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every adversary A (c small).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(Naïve)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small).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33" y="2709164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46" y="2574227"/>
            <a:ext cx="2123420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09948" y="5623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1108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2649" y="539126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134189" y="536437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03082" y="566481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73788" y="56715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5329" y="562840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98065" y="5349460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14" name="TextBox 13"/>
          <p:cNvSpPr txBox="1"/>
          <p:nvPr/>
        </p:nvSpPr>
        <p:spPr>
          <a:xfrm>
            <a:off x="5056524" y="518486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148839" y="1527048"/>
            <a:ext cx="8491451" cy="3167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E</a:t>
            </a:r>
            <a:r>
              <a:rPr lang="en-US" sz="4800" baseline="-25000" dirty="0" smtClean="0"/>
              <a:t>R</a:t>
            </a:r>
            <a:r>
              <a:rPr lang="en-US" sz="4800" dirty="0" smtClean="0"/>
              <a:t>(Naive)=E</a:t>
            </a:r>
            <a:r>
              <a:rPr lang="en-US" sz="4800" baseline="-25000" dirty="0" smtClean="0"/>
              <a:t>R</a:t>
            </a:r>
            <a:r>
              <a:rPr lang="en-US" sz="4800" dirty="0" smtClean="0"/>
              <a:t>(G)=</a:t>
            </a:r>
            <a:r>
              <a:rPr lang="en-US" sz="4800" dirty="0" err="1" smtClean="0"/>
              <a:t>n+Rn</a:t>
            </a:r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Cost dominated by queries to H</a:t>
            </a:r>
          </a:p>
          <a:p>
            <a:pPr algn="ctr"/>
            <a:r>
              <a:rPr lang="en-US" sz="4800" dirty="0" smtClean="0"/>
              <a:t>(inequitable)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0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Constant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some small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60" y="2574227"/>
            <a:ext cx="2123420" cy="360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992625"/>
            <a:ext cx="6400800" cy="1319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Memory costs should dominate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35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-Ideal </a:t>
            </a:r>
            <a:r>
              <a:rPr lang="en-US" dirty="0" err="1" smtClean="0"/>
              <a:t>iMHF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Constant </a:t>
                </a:r>
                <a:r>
                  <a:rPr lang="en-US" dirty="0" err="1"/>
                  <a:t>Indegree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E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(Naive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79370" y="4406748"/>
            <a:ext cx="1576514" cy="51779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Independent Memory Hard Functions (</a:t>
            </a:r>
            <a:r>
              <a:rPr lang="en-US" dirty="0" err="1" smtClean="0"/>
              <a:t>iMHFs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Attacks</a:t>
            </a:r>
          </a:p>
          <a:p>
            <a:pPr lvl="1"/>
            <a:r>
              <a:rPr lang="en-US" dirty="0" smtClean="0"/>
              <a:t>General Attack on Non Depth Robust DAGs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 err="1" smtClean="0"/>
              <a:t>iMHFs</a:t>
            </a:r>
            <a:r>
              <a:rPr lang="en-US" dirty="0" smtClean="0"/>
              <a:t> are not Depth Robust</a:t>
            </a:r>
          </a:p>
          <a:p>
            <a:pPr lvl="1"/>
            <a:r>
              <a:rPr lang="en-US" dirty="0" smtClean="0"/>
              <a:t>No c-Ideal </a:t>
            </a:r>
            <a:r>
              <a:rPr lang="en-US" dirty="0" err="1" smtClean="0"/>
              <a:t>iMHF</a:t>
            </a:r>
            <a:r>
              <a:rPr lang="en-US" dirty="0" smtClean="0"/>
              <a:t> exists</a:t>
            </a:r>
            <a:endParaRPr lang="en-US" dirty="0"/>
          </a:p>
          <a:p>
            <a:r>
              <a:rPr lang="en-US" dirty="0" smtClean="0"/>
              <a:t>Constructing </a:t>
            </a:r>
            <a:r>
              <a:rPr lang="en-US" dirty="0" err="1" smtClean="0"/>
              <a:t>iMHFs</a:t>
            </a:r>
            <a:r>
              <a:rPr lang="en-US" dirty="0" smtClean="0"/>
              <a:t> (New!)</a:t>
            </a:r>
          </a:p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242" y="1690688"/>
            <a:ext cx="10282989" cy="25986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G=(V,E)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)-reducible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and depth(G-S)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Otherwise, we say that G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 robust.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09558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051099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92639" y="5491377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1532" y="5791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32238" y="5798584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3779" y="575540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14974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2" name="Oval 11"/>
          <p:cNvSpPr/>
          <p:nvPr/>
        </p:nvSpPr>
        <p:spPr>
          <a:xfrm>
            <a:off x="4856515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6948" y="5750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2256857" y="4619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238735" y="4629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242" y="4584485"/>
            <a:ext cx="3361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Example: (1,2)-reducible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242" y="1690688"/>
            <a:ext cx="10282989" cy="25986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/>
                  <a:t> A DAG G=(V,E) is (</a:t>
                </a:r>
                <a:r>
                  <a:rPr lang="en-US" dirty="0" err="1"/>
                  <a:t>e,d</a:t>
                </a:r>
                <a:r>
                  <a:rPr lang="en-US" dirty="0"/>
                  <a:t>)-reducible if 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depth(G-S)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Otherwise, we say that G is (</a:t>
                </a:r>
                <a:r>
                  <a:rPr lang="en-US" dirty="0" err="1"/>
                  <a:t>e,d</a:t>
                </a:r>
                <a:r>
                  <a:rPr lang="en-US" dirty="0"/>
                  <a:t>)-depth robust.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09558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051099" y="5518265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92639" y="5491377"/>
            <a:ext cx="581135" cy="557894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1532" y="579181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32238" y="5798584"/>
            <a:ext cx="360406" cy="14916"/>
          </a:xfrm>
          <a:prstGeom prst="straightConnector1">
            <a:avLst/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73779" y="5755408"/>
            <a:ext cx="360406" cy="14916"/>
          </a:xfrm>
          <a:prstGeom prst="straightConnector1">
            <a:avLst/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14974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2" name="Oval 11"/>
          <p:cNvSpPr/>
          <p:nvPr/>
        </p:nvSpPr>
        <p:spPr>
          <a:xfrm>
            <a:off x="4856515" y="5476461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6948" y="5750012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2256857" y="461972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238735" y="4629249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chemeClr val="tx1">
                <a:alpha val="18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242" y="4584485"/>
            <a:ext cx="3361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Example: (1,2)-reducible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3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(</a:t>
            </a:r>
            <a:r>
              <a:rPr lang="en-US" dirty="0" err="1" smtClean="0"/>
              <a:t>e,d</a:t>
            </a:r>
            <a:r>
              <a:rPr lang="en-US" dirty="0" smtClean="0"/>
              <a:t>)-reducible DAGs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|S|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e such that depth(G-S) = d, g &gt; d</a:t>
                </a:r>
              </a:p>
              <a:p>
                <a:endParaRPr lang="en-US" dirty="0" smtClean="0"/>
              </a:p>
              <a:p>
                <a:r>
                  <a:rPr lang="en-US" b="1" dirty="0"/>
                  <a:t>Light </a:t>
                </a:r>
                <a:r>
                  <a:rPr lang="en-US" b="1" dirty="0" smtClean="0"/>
                  <a:t>Phase (g rounds)</a:t>
                </a:r>
                <a:r>
                  <a:rPr lang="en-US" dirty="0" smtClean="0"/>
                  <a:t>: </a:t>
                </a:r>
                <a:r>
                  <a:rPr lang="en-US" dirty="0"/>
                  <a:t>Discard most pebbles!</a:t>
                </a:r>
              </a:p>
              <a:p>
                <a:pPr marL="535790" indent="-535790"/>
                <a:r>
                  <a:rPr lang="en-US" dirty="0"/>
                  <a:t>Only keep pebbles on </a:t>
                </a:r>
                <a:r>
                  <a:rPr lang="en-US" dirty="0" smtClean="0"/>
                  <a:t>S and on parents of the g new nodes to be pebbled in this phase.</a:t>
                </a:r>
              </a:p>
              <a:p>
                <a:pPr marL="535790" indent="-535790"/>
                <a:r>
                  <a:rPr lang="en-US" dirty="0" smtClean="0"/>
                  <a:t>Round Cost: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e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g + R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Balloon Phase (d rounds):</a:t>
                </a:r>
                <a:r>
                  <a:rPr lang="en-US" dirty="0" smtClean="0"/>
                  <a:t> Greedily Recover Missing Pebbles</a:t>
                </a:r>
              </a:p>
              <a:p>
                <a:pPr lvl="1"/>
                <a:r>
                  <a:rPr lang="en-US" dirty="0" smtClean="0"/>
                  <a:t>Takes at most d steps.</a:t>
                </a:r>
              </a:p>
              <a:p>
                <a:pPr lvl="1"/>
                <a:r>
                  <a:rPr lang="en-US" dirty="0" smtClean="0"/>
                  <a:t>Cost: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dn+Rn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81" y="4755086"/>
            <a:ext cx="4735288" cy="85037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143914" y="9174906"/>
            <a:ext cx="1198768" cy="266639"/>
          </a:xfrm>
          <a:prstGeom prst="straightConnector1">
            <a:avLst/>
          </a:prstGeom>
          <a:ln w="603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d rounds we can recover all of the pebbles.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One Balloon Phase:     </a:t>
                </a:r>
              </a:p>
              <a:p>
                <a:r>
                  <a:rPr lang="en-US" sz="2400" b="1" dirty="0"/>
                  <a:t>      Cost = O(</a:t>
                </a:r>
                <a:r>
                  <a:rPr lang="en-US" sz="2400" b="1" dirty="0" err="1"/>
                  <a:t>dn</a:t>
                </a:r>
                <a:r>
                  <a:rPr lang="en-US" sz="2400" b="1" dirty="0"/>
                  <a:t>)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All Balloon Phases:</a:t>
                </a:r>
              </a:p>
              <a:p>
                <a:r>
                  <a:rPr lang="en-US" sz="2400" b="1" dirty="0"/>
                  <a:t>Total Cost= O(dn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/g).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Each round of a balloon phase is potentially very expensive.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Key: balloon phase ends quickly!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3025" t="-812" r="-321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776453" y="12288981"/>
            <a:ext cx="966238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Light Phase: Discard most pebbles!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Only keep pebbles on parents of next g nodes.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One Light Phase: Cost = O(</a:t>
            </a:r>
            <a:r>
              <a:rPr lang="en-US" sz="3375" dirty="0" err="1"/>
              <a:t>g|S</a:t>
            </a:r>
            <a:r>
              <a:rPr lang="en-US" sz="3375" dirty="0"/>
              <a:t>|)</a:t>
            </a:r>
          </a:p>
          <a:p>
            <a:pPr marL="535790" indent="-535790">
              <a:buFont typeface="Arial" panose="020B0604020202020204" pitchFamily="34" charset="0"/>
              <a:buChar char="•"/>
            </a:pPr>
            <a:r>
              <a:rPr lang="en-US" sz="3375" dirty="0"/>
              <a:t>All Light Phases: Total Cost = O(</a:t>
            </a:r>
            <a:r>
              <a:rPr lang="en-US" sz="3375" dirty="0" err="1"/>
              <a:t>g|S</a:t>
            </a:r>
            <a:r>
              <a:rPr lang="en-US" sz="3375" dirty="0"/>
              <a:t>|(n/g))= O(</a:t>
            </a:r>
            <a:r>
              <a:rPr lang="en-US" sz="3375" dirty="0" err="1"/>
              <a:t>n|S</a:t>
            </a:r>
            <a:r>
              <a:rPr lang="en-US" sz="3375" dirty="0"/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8332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(</a:t>
            </a:r>
            <a:r>
              <a:rPr lang="en-US" dirty="0" err="1" smtClean="0"/>
              <a:t>e,d</a:t>
            </a:r>
            <a:r>
              <a:rPr lang="en-US" dirty="0" smtClean="0"/>
              <a:t>)-reducible DAGs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548527"/>
            <a:ext cx="9959109" cy="505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81" y="4755086"/>
            <a:ext cx="4735288" cy="85037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143914" y="9174906"/>
            <a:ext cx="1198768" cy="266639"/>
          </a:xfrm>
          <a:prstGeom prst="straightConnector1">
            <a:avLst/>
          </a:prstGeom>
          <a:ln w="603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d rounds we can recover all of the pebbles.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One Balloon Phase:     </a:t>
                </a:r>
              </a:p>
              <a:p>
                <a:r>
                  <a:rPr lang="en-US" sz="2400" b="1" dirty="0"/>
                  <a:t>      Cost = O(</a:t>
                </a:r>
                <a:r>
                  <a:rPr lang="en-US" sz="2400" b="1" dirty="0" err="1"/>
                  <a:t>dn</a:t>
                </a:r>
                <a:r>
                  <a:rPr lang="en-US" sz="2400" b="1" dirty="0"/>
                  <a:t>)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All Balloon Phases:</a:t>
                </a:r>
              </a:p>
              <a:p>
                <a:r>
                  <a:rPr lang="en-US" sz="2400" b="1" dirty="0"/>
                  <a:t>Total Cost= O(dn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/g).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Each round of a balloon phase is potentially very expensive.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Key: balloon phase ends quickly!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258" y="8035956"/>
                <a:ext cx="3226210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3025" t="-812" r="-321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(Depth-Robustness is a necessary condition): </a:t>
                </a:r>
                <a:r>
                  <a:rPr lang="en-US" dirty="0"/>
                  <a:t>If G is (</a:t>
                </a:r>
                <a:r>
                  <a:rPr lang="en-US" dirty="0" err="1"/>
                  <a:t>e,d</a:t>
                </a:r>
                <a:r>
                  <a:rPr lang="en-US" dirty="0"/>
                  <a:t>)-reducible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R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2151" r="38405" b="53092"/>
          <a:stretch/>
        </p:blipFill>
        <p:spPr bwMode="auto">
          <a:xfrm>
            <a:off x="2819401" y="413328"/>
            <a:ext cx="6938129" cy="34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media2.hpcwire.com/hpccloud/GPU_cluster_for_password_cracking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1"/>
            <a:ext cx="3886200" cy="29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3276600"/>
            <a:ext cx="32004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</a:t>
                </a:r>
                <a:r>
                  <a:rPr lang="en-US" dirty="0" smtClean="0"/>
                  <a:t>(</a:t>
                </a:r>
                <a:r>
                  <a:rPr lang="en-US" dirty="0" err="1"/>
                  <a:t>e,d</a:t>
                </a:r>
                <a:r>
                  <a:rPr lang="en-US" dirty="0" smtClean="0"/>
                  <a:t>)-reducible then </a:t>
                </a:r>
                <a:r>
                  <a:rPr lang="en-US" dirty="0"/>
                  <a:t>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369233" y="3113694"/>
            <a:ext cx="114300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1363" y="4408563"/>
                <a:ext cx="25621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Never delete pebbles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rom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where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      depth(G-S)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63" y="4408563"/>
                <a:ext cx="256213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900" t="-2538" r="-807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797004" y="3139223"/>
            <a:ext cx="1339987" cy="135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4979" y="4409319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#pebbling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(Depth-Robustness is a necessary condition): </a:t>
                </a:r>
                <a:r>
                  <a:rPr lang="en-US" dirty="0"/>
                  <a:t>If G is (</a:t>
                </a:r>
                <a:r>
                  <a:rPr lang="en-US" dirty="0" err="1"/>
                  <a:t>e,d</a:t>
                </a:r>
                <a:r>
                  <a:rPr lang="en-US" dirty="0"/>
                  <a:t>)-reducible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423057" y="3133984"/>
            <a:ext cx="190500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5950" y="4408563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pebbles on parents of next g nodes to be pebbled.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84031" y="3133984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2613" y="4416576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#pebbling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324898" y="3108454"/>
            <a:ext cx="190500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2984" y="4353759"/>
            <a:ext cx="325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#balloon phases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79403" y="3095753"/>
            <a:ext cx="0" cy="13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4332" y="4425818"/>
            <a:ext cx="30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#pebbles on G</a:t>
            </a:r>
          </a:p>
          <a:p>
            <a:r>
              <a:rPr lang="en-US" dirty="0" smtClean="0"/>
              <a:t>In each round of balloon phase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61896" y="3132866"/>
            <a:ext cx="2438380" cy="101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2426" y="4065623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a balloon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08" y="1690689"/>
            <a:ext cx="11080583" cy="194786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6" name="Rectangle 5"/>
          <p:cNvSpPr/>
          <p:nvPr/>
        </p:nvSpPr>
        <p:spPr>
          <a:xfrm>
            <a:off x="4200524" y="4914900"/>
            <a:ext cx="6124205" cy="63817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ra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baseline="30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 (Depth-Robustness is a necessary condition): </a:t>
                </a:r>
                <a:r>
                  <a:rPr lang="en-US" dirty="0"/>
                  <a:t>If G is not (</a:t>
                </a:r>
                <a:r>
                  <a:rPr lang="en-US" dirty="0" err="1"/>
                  <a:t>e,d</a:t>
                </a:r>
                <a:r>
                  <a:rPr lang="en-US" dirty="0"/>
                  <a:t>)-node robust then is an (efficient) attack A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cc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Quality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𝑔𝑛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i="1" baseline="30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7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Are existing </a:t>
            </a:r>
            <a:r>
              <a:rPr lang="en-US" sz="4000" dirty="0" err="1" smtClean="0"/>
              <a:t>iMHF</a:t>
            </a:r>
            <a:r>
              <a:rPr lang="en-US" sz="4000" dirty="0" smtClean="0"/>
              <a:t> candidates based on depth-robust DAGs?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026583"/>
            <a:ext cx="2399919" cy="36861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3825" y="1135064"/>
            <a:ext cx="11344275" cy="2562226"/>
          </a:xfrm>
          <a:prstGeom prst="cloudCallout">
            <a:avLst>
              <a:gd name="adj1" fmla="val 25263"/>
              <a:gd name="adj2" fmla="val 66961"/>
            </a:avLst>
          </a:prstGeom>
          <a:solidFill>
            <a:schemeClr val="accent1">
              <a:alpha val="1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69" y="3782222"/>
            <a:ext cx="2370928" cy="23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123825"/>
            <a:ext cx="3133725" cy="313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Catena Bit Reversal DAG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-layers of nodes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Edges between layers correspond to the bit-reversal operation</a:t>
                </a:r>
              </a:p>
              <a:p>
                <a:pPr lvl="1"/>
                <a:r>
                  <a:rPr lang="en-US" b="1" dirty="0" smtClean="0"/>
                  <a:t>Theorem[LT82]: </a:t>
                </a:r>
                <a:r>
                  <a:rPr lang="en-US" dirty="0" smtClean="0"/>
                  <a:t>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Catena Butterfly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layers of nodes</a:t>
                </a:r>
              </a:p>
              <a:p>
                <a:pPr lvl="1"/>
                <a:r>
                  <a:rPr lang="en-US" dirty="0" smtClean="0"/>
                  <a:t>Edges between layers correspond to FFT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is a “super-concentrator.”</a:t>
                </a:r>
              </a:p>
              <a:p>
                <a:pPr lvl="1"/>
                <a:r>
                  <a:rPr lang="en-US" b="1" dirty="0" smtClean="0"/>
                  <a:t>Theorem[LT82] =&gt; </a:t>
                </a:r>
                <a:r>
                  <a:rPr lang="en-US" dirty="0"/>
                  <a:t>ST(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3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-Layered DAG (Catena)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6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-Layered DAG (Catena)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7" name="Straight Arrow Connector 46"/>
          <p:cNvCxnSpPr>
            <a:stCxn id="4" idx="7"/>
          </p:cNvCxnSpPr>
          <p:nvPr/>
        </p:nvCxnSpPr>
        <p:spPr>
          <a:xfrm flipV="1">
            <a:off x="2472363" y="4384902"/>
            <a:ext cx="2550419" cy="919790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5"/>
          </p:cNvCxnSpPr>
          <p:nvPr/>
        </p:nvCxnSpPr>
        <p:spPr>
          <a:xfrm flipH="1" flipV="1">
            <a:off x="3526422" y="4327582"/>
            <a:ext cx="1533922" cy="852653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97414" y="2668427"/>
            <a:ext cx="685578" cy="2501968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4" idx="4"/>
          </p:cNvCxnSpPr>
          <p:nvPr/>
        </p:nvCxnSpPr>
        <p:spPr>
          <a:xfrm flipV="1">
            <a:off x="3206158" y="2758284"/>
            <a:ext cx="27684" cy="108588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0"/>
            <a:endCxn id="39" idx="3"/>
          </p:cNvCxnSpPr>
          <p:nvPr/>
        </p:nvCxnSpPr>
        <p:spPr>
          <a:xfrm flipV="1">
            <a:off x="4190345" y="2634778"/>
            <a:ext cx="701909" cy="118972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DAG (Catena)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568" y="520817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6333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917874" y="5222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859414" y="5196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8307" y="5496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9013" y="5503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554" y="5460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1749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5723290" y="5181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3723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78659" y="4822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4425" y="5454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26" y="5175789"/>
                <a:ext cx="1232108" cy="7400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9553918" y="3874764"/>
            <a:ext cx="1799882" cy="54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Layer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5" y="2405706"/>
                <a:ext cx="1799882" cy="543721"/>
              </a:xfrm>
              <a:prstGeom prst="rect">
                <a:avLst/>
              </a:prstGeom>
              <a:blipFill rotWithShape="0">
                <a:blip r:embed="rId4"/>
                <a:stretch>
                  <a:fillRect l="-7119" t="-1910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9" y="3664539"/>
                <a:ext cx="2116103" cy="10872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43274" y="3851390"/>
            <a:ext cx="68320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+2</a:t>
            </a:r>
            <a:endParaRPr lang="en-US" sz="2250" dirty="0"/>
          </a:p>
        </p:txBody>
      </p:sp>
      <p:sp>
        <p:nvSpPr>
          <p:cNvPr id="23" name="Oval 22"/>
          <p:cNvSpPr/>
          <p:nvPr/>
        </p:nvSpPr>
        <p:spPr>
          <a:xfrm>
            <a:off x="3838074" y="3824502"/>
            <a:ext cx="704542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+3</a:t>
            </a:r>
            <a:endParaRPr lang="en-US" sz="225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53707" y="4124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4413" y="4131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5954" y="4088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7149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28" name="Oval 27"/>
          <p:cNvSpPr/>
          <p:nvPr/>
        </p:nvSpPr>
        <p:spPr>
          <a:xfrm>
            <a:off x="5748690" y="3809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59123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4059" y="3451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9825" y="4083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3804189"/>
                <a:ext cx="1232108" cy="74003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2943274" y="22003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3884814" y="21735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3707" y="24739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24413" y="24807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5954" y="24375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807149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40" name="Oval 39"/>
          <p:cNvSpPr/>
          <p:nvPr/>
        </p:nvSpPr>
        <p:spPr>
          <a:xfrm>
            <a:off x="5748690" y="21585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5</a:t>
            </a:r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59123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4059" y="18003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29825" y="24321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6" y="2153189"/>
                <a:ext cx="1232108" cy="74003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2370430" y="4527154"/>
            <a:ext cx="5262020" cy="6684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2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0" y="1974717"/>
                <a:ext cx="2116103" cy="108725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676736" y="267093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5611621" y="3634669"/>
            <a:ext cx="1816800" cy="269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235424" y="2870828"/>
            <a:ext cx="1907736" cy="240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68072" y="273325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47" name="Straight Arrow Connector 46"/>
          <p:cNvCxnSpPr>
            <a:stCxn id="4" idx="7"/>
          </p:cNvCxnSpPr>
          <p:nvPr/>
        </p:nvCxnSpPr>
        <p:spPr>
          <a:xfrm flipV="1">
            <a:off x="2472363" y="4384902"/>
            <a:ext cx="2550419" cy="919790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5"/>
          </p:cNvCxnSpPr>
          <p:nvPr/>
        </p:nvCxnSpPr>
        <p:spPr>
          <a:xfrm flipH="1" flipV="1">
            <a:off x="3526422" y="4327582"/>
            <a:ext cx="1533922" cy="852653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97414" y="2668427"/>
            <a:ext cx="685578" cy="2501968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4" idx="4"/>
          </p:cNvCxnSpPr>
          <p:nvPr/>
        </p:nvCxnSpPr>
        <p:spPr>
          <a:xfrm flipV="1">
            <a:off x="3206158" y="2758284"/>
            <a:ext cx="27684" cy="108588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0"/>
            <a:endCxn id="39" idx="3"/>
          </p:cNvCxnSpPr>
          <p:nvPr/>
        </p:nvCxnSpPr>
        <p:spPr>
          <a:xfrm flipV="1">
            <a:off x="4190345" y="2634778"/>
            <a:ext cx="701909" cy="1189724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5" idx="4"/>
            <a:endCxn id="11" idx="4"/>
          </p:cNvCxnSpPr>
          <p:nvPr/>
        </p:nvCxnSpPr>
        <p:spPr>
          <a:xfrm rot="5400000" flipH="1" flipV="1">
            <a:off x="4590248" y="4357274"/>
            <a:ext cx="41804" cy="2805416"/>
          </a:xfrm>
          <a:prstGeom prst="curvedConnector3">
            <a:avLst>
              <a:gd name="adj1" fmla="val -546838"/>
            </a:avLst>
          </a:prstGeom>
          <a:ln w="44450">
            <a:solidFill>
              <a:srgbClr val="FF0000">
                <a:alpha val="61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93435" y="6125403"/>
            <a:ext cx="964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Disallowed! All edges must go to a higher layer (except for (i,i+1))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49" y="334642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Moderately Expensive Hash Function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4094553"/>
            <a:ext cx="1219200" cy="10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21526" y="1860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Equitable Cost?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2" y="473389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" y="1591479"/>
            <a:ext cx="3151064" cy="17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55733" y="3240484"/>
            <a:ext cx="7159542" cy="73144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3278465"/>
                <a:ext cx="4674228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Corollary: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5/3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8465"/>
                <a:ext cx="4674228" cy="1009572"/>
              </a:xfrm>
              <a:prstGeom prst="rect">
                <a:avLst/>
              </a:prstGeom>
              <a:blipFill rotWithShape="0">
                <a:blip r:embed="rId3"/>
                <a:stretch>
                  <a:fillRect l="-2742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86191" y="4326018"/>
            <a:ext cx="7229084" cy="93844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8658" y="4363999"/>
                <a:ext cx="6093206" cy="128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Attack Quality: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Quality</m:t>
                        </m:r>
                        <m:r>
                          <m:rPr>
                            <m:sty m:val="p"/>
                          </m:rPr>
                          <a:rPr lang="en-US" sz="2800" baseline="-2500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/3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58" y="4363999"/>
                <a:ext cx="6093206" cy="1285160"/>
              </a:xfrm>
              <a:prstGeom prst="rect">
                <a:avLst/>
              </a:prstGeom>
              <a:blipFill rotWithShape="0"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3" grpId="0" animBg="1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Let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any path p can spend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steps on layer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  <a:blipFill rotWithShape="0">
                <a:blip r:embed="rId3"/>
                <a:stretch>
                  <a:fillRect l="-1166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38106" y="517578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912781" y="516887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9241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0830" y="54633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7928" y="547035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972509" y="519886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24256" y="548527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2920" y="542942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41439" y="38847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433633" y="515756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4322" y="48166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7495" y="4774944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l="-5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538878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782185" y="542328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56760" y="476880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3075" y="5435860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4256" y="4217558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3075" y="4218857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53644" y="382794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2781" y="3816989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b="1" dirty="0"/>
              <a:t>…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38200" y="4295966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6238875"/>
            <a:ext cx="3786056" cy="285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673600" y="6264275"/>
            <a:ext cx="29494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Graphs are Reducible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733" y="1528764"/>
            <a:ext cx="11080583" cy="116681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Theorem (Layered Graphs Not Depth Robust): </a:t>
                </a:r>
                <a:r>
                  <a:rPr lang="en-US" dirty="0" smtClean="0"/>
                  <a:t>Let </a:t>
                </a:r>
                <a:r>
                  <a:rPr lang="en-US" dirty="0"/>
                  <a:t>G </a:t>
                </a:r>
                <a:r>
                  <a:rPr lang="en-US" dirty="0" smtClean="0"/>
                  <a:t>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-Layered </a:t>
                </a:r>
                <a:r>
                  <a:rPr lang="en-US" dirty="0" smtClean="0"/>
                  <a:t>DAG then 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-reducible.   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6550"/>
                <a:ext cx="105156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57389" y="3327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Let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any path p can spend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steps on layer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4" y="2965906"/>
                <a:ext cx="10461646" cy="1440459"/>
              </a:xfrm>
              <a:prstGeom prst="rect">
                <a:avLst/>
              </a:prstGeom>
              <a:blipFill rotWithShape="0">
                <a:blip r:embed="rId3"/>
                <a:stretch>
                  <a:fillRect l="-1166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38106" y="517578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912781" y="516887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9241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0830" y="546338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7928" y="5470358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5184436"/>
                <a:ext cx="756863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972509" y="5198869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24256" y="548527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2920" y="5429424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226" y="5032826"/>
                <a:ext cx="1232108" cy="74003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41439" y="38847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433633" y="5157564"/>
            <a:ext cx="1799882" cy="5437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4322" y="481668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7495" y="4774944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b="0" i="1" dirty="0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45" y="5184436"/>
                <a:ext cx="841930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l="-5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538878" y="5454736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782185" y="542328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56760" y="476880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3075" y="5435860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4256" y="4217558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3075" y="4218857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53644" y="3827943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2781" y="3816989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5625" b="1" dirty="0"/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898511" y="4363760"/>
            <a:ext cx="240295" cy="813967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0"/>
          </p:cNvCxnSpPr>
          <p:nvPr/>
        </p:nvCxnSpPr>
        <p:spPr>
          <a:xfrm flipH="1" flipV="1">
            <a:off x="2999000" y="3970097"/>
            <a:ext cx="2264077" cy="1228772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20639" y="3884783"/>
            <a:ext cx="3349427" cy="1322492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505646" y="3827943"/>
            <a:ext cx="1914730" cy="1292945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" y="4295966"/>
            <a:ext cx="0" cy="25328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8200" y="6238875"/>
            <a:ext cx="3786056" cy="285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47" y="6077590"/>
                <a:ext cx="838200" cy="3429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4673600" y="6264275"/>
            <a:ext cx="29494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7" y="6102990"/>
                <a:ext cx="838200" cy="3429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complexity vs CC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CC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BRG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BRG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Previous attacks on Catena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 [AS15]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[BK15]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1.8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&gt; 1.</a:t>
                </a:r>
              </a:p>
              <a:p>
                <a:pPr lvl="1"/>
                <a:r>
                  <a:rPr lang="en-US" dirty="0" smtClean="0"/>
                  <a:t>Our result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BRG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67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Applies to all Catena variants.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5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[BDK]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Argon2: Winner of the password hashing competition[2015]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Authors recommend Argon2i variant (data-independent) for password hashing.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1" y="2260166"/>
            <a:ext cx="1308471" cy="1370875"/>
          </a:xfrm>
          <a:prstGeom prst="rect">
            <a:avLst/>
          </a:prstGeom>
        </p:spPr>
      </p:pic>
      <p:pic>
        <p:nvPicPr>
          <p:cNvPr id="5" name="Content Placeholder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83" y="4926805"/>
            <a:ext cx="3205760" cy="125015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3852691" y="4357327"/>
            <a:ext cx="3647412" cy="2367625"/>
          </a:xfrm>
          <a:prstGeom prst="noSmoking">
            <a:avLst/>
          </a:prstGeom>
          <a:solidFill>
            <a:srgbClr val="FF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95333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536874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8414" y="2275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7307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8013" y="2582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9554" y="2539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00749" y="2260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387126" y="22979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/>
              <a:t>i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2723" y="2533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5902" y="1901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1244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350615" y="2253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982390" y="2566103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68261" y="258230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95333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536874" y="2301990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478414" y="227510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7307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8013" y="2582309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59554" y="253913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00749" y="226018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4</a:t>
            </a:r>
            <a:endParaRPr lang="en-US" sz="2250" dirty="0"/>
          </a:p>
        </p:txBody>
      </p:sp>
      <p:sp>
        <p:nvSpPr>
          <p:cNvPr id="11" name="Oval 10"/>
          <p:cNvSpPr/>
          <p:nvPr/>
        </p:nvSpPr>
        <p:spPr>
          <a:xfrm>
            <a:off x="6387126" y="22979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/>
              <a:t>i</a:t>
            </a:r>
            <a:endParaRPr lang="en-US" sz="225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2723" y="2533737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5902" y="1901929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1244" y="257554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350615" y="2253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982390" y="2566103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7"/>
            <a:endCxn id="11" idx="1"/>
          </p:cNvCxnSpPr>
          <p:nvPr/>
        </p:nvCxnSpPr>
        <p:spPr>
          <a:xfrm rot="5400000" flipH="1" flipV="1">
            <a:off x="4750543" y="662005"/>
            <a:ext cx="4048" cy="3439327"/>
          </a:xfrm>
          <a:prstGeom prst="curvedConnector3">
            <a:avLst>
              <a:gd name="adj1" fmla="val 7765563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9165" y="1545052"/>
            <a:ext cx="355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random predecessor r(</a:t>
            </a:r>
            <a:r>
              <a:rPr lang="en-US" sz="2400" dirty="0" err="1" smtClean="0">
                <a:solidFill>
                  <a:srgbClr val="7030A0"/>
                </a:solidFill>
              </a:rPr>
              <a:t>i</a:t>
            </a:r>
            <a:r>
              <a:rPr lang="en-US" sz="2400" dirty="0" smtClean="0">
                <a:solidFill>
                  <a:srgbClr val="7030A0"/>
                </a:solidFill>
              </a:rPr>
              <a:t>) &lt; </a:t>
            </a:r>
            <a:r>
              <a:rPr lang="en-US" sz="2400" dirty="0" err="1" smtClean="0">
                <a:solidFill>
                  <a:srgbClr val="7030A0"/>
                </a:solidFill>
              </a:rPr>
              <a:t>i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68261" y="2582309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5333" y="3054399"/>
                <a:ext cx="2525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Indegree: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33" y="3054399"/>
                <a:ext cx="25255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3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6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6936982" y="298427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61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9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𝐂𝐥𝐚𝐢𝐦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866283" y="5612821"/>
            <a:ext cx="4915392" cy="92362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938798" y="3024941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64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3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6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8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66283" y="5710406"/>
                <a:ext cx="44065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FF0000"/>
                          </a:solidFill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𝐿𝑎𝑦𝑒𝑟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406526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0" y="5643020"/>
                <a:ext cx="3767057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𝐿𝑎𝑦𝑒𝑟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643020"/>
                <a:ext cx="3767057" cy="9743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83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Mining (SHA256) is not Equitable!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8" y="1244534"/>
            <a:ext cx="9086850" cy="4179952"/>
          </a:xfrm>
        </p:spPr>
      </p:pic>
      <p:sp>
        <p:nvSpPr>
          <p:cNvPr id="5" name="Right Brace 4"/>
          <p:cNvSpPr/>
          <p:nvPr/>
        </p:nvSpPr>
        <p:spPr>
          <a:xfrm rot="5400000">
            <a:off x="4253924" y="2206268"/>
            <a:ext cx="431797" cy="6257637"/>
          </a:xfrm>
          <a:prstGeom prst="rightBrace">
            <a:avLst>
              <a:gd name="adj1" fmla="val 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1870" y="5550986"/>
            <a:ext cx="6483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Cost(SHA256) varies by a factor of 10</a:t>
            </a:r>
            <a:r>
              <a:rPr lang="en-US" sz="3200" baseline="30000" dirty="0" smtClean="0"/>
              <a:t>6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9336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866283" y="5509670"/>
            <a:ext cx="4915392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Definition: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57" y="1584609"/>
                <a:ext cx="7051739" cy="595548"/>
              </a:xfrm>
              <a:prstGeom prst="rect">
                <a:avLst/>
              </a:prstGeom>
              <a:blipFill rotWithShape="0">
                <a:blip r:embed="rId9"/>
                <a:stretch>
                  <a:fillRect l="-1815" t="-510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𝐂𝐥𝐚𝐢𝐦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3/4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4750083" cy="5786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1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81185" y="5482782"/>
            <a:ext cx="7759599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66283" y="5710406"/>
                <a:ext cx="7472880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𝐅𝐚𝐜𝐭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3/4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7472880" cy="578685"/>
              </a:xfrm>
              <a:prstGeom prst="rect">
                <a:avLst/>
              </a:prstGeom>
              <a:blipFill rotWithShape="0">
                <a:blip r:embed="rId3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8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9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20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881185" y="5482782"/>
            <a:ext cx="9425868" cy="1026777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66283" y="5710406"/>
                <a:ext cx="9636356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G is 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)-reducible with high probability.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83" y="5710406"/>
                <a:ext cx="9636356" cy="539315"/>
              </a:xfrm>
              <a:prstGeom prst="rect">
                <a:avLst/>
              </a:prstGeom>
              <a:blipFill rotWithShape="0">
                <a:blip r:embed="rId3"/>
                <a:stretch>
                  <a:fillRect t="-7955" r="-63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Argon2i is a layered DAG </a:t>
            </a:r>
            <a:r>
              <a:rPr lang="en-US" dirty="0"/>
              <a:t>(almost) </a:t>
            </a:r>
          </a:p>
        </p:txBody>
      </p:sp>
      <p:sp>
        <p:nvSpPr>
          <p:cNvPr id="4" name="Oval 3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3" name="Oval 12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6" name="Oval 25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27" name="Oval 26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TextBox 30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8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7"/>
            <a:endCxn id="26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0"/>
            <a:endCxn id="13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3" name="Curved Connector 42"/>
          <p:cNvCxnSpPr>
            <a:stCxn id="25" idx="0"/>
            <a:endCxn id="42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9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47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733" y="5653484"/>
            <a:ext cx="5283159" cy="73144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p:sp>
        <p:nvSpPr>
          <p:cNvPr id="5" name="Rectangle 4"/>
          <p:cNvSpPr/>
          <p:nvPr/>
        </p:nvSpPr>
        <p:spPr>
          <a:xfrm>
            <a:off x="2557389" y="574095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5691465"/>
                <a:ext cx="5399555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Corollary: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91465"/>
                <a:ext cx="5399555" cy="1009572"/>
              </a:xfrm>
              <a:prstGeom prst="rect">
                <a:avLst/>
              </a:prstGeom>
              <a:blipFill rotWithShape="0">
                <a:blip r:embed="rId2"/>
                <a:stretch>
                  <a:fillRect l="-237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Argon2i is a layered DAG (almost)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55800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397341" y="4646644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338881" y="4619756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07774" y="492019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8480" y="49269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7" y="4588354"/>
                <a:ext cx="748941" cy="55789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31" idx="6"/>
          </p:cNvCxnSpPr>
          <p:nvPr/>
        </p:nvCxnSpPr>
        <p:spPr>
          <a:xfrm flipV="1">
            <a:off x="7056747" y="4906164"/>
            <a:ext cx="384688" cy="51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22622" y="4373178"/>
            <a:ext cx="5684323" cy="40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62529" y="3838064"/>
            <a:ext cx="795430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+2</a:t>
            </a:r>
          </a:p>
        </p:txBody>
      </p:sp>
      <p:sp>
        <p:nvSpPr>
          <p:cNvPr id="17" name="Oval 16"/>
          <p:cNvSpPr/>
          <p:nvPr/>
        </p:nvSpPr>
        <p:spPr>
          <a:xfrm>
            <a:off x="3338886" y="3809273"/>
            <a:ext cx="691499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/>
              <a:t>+3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1841" y="34149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638" y="4246108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0021" y="4883787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04" y="3829113"/>
                <a:ext cx="735935" cy="557894"/>
              </a:xfrm>
              <a:prstGeom prst="ellipse">
                <a:avLst/>
              </a:prstGeom>
              <a:blipFill rotWithShape="0">
                <a:blip r:embed="rId4"/>
                <a:stretch>
                  <a:fillRect l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4030383" y="4102096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6"/>
          </p:cNvCxnSpPr>
          <p:nvPr/>
        </p:nvCxnSpPr>
        <p:spPr>
          <a:xfrm>
            <a:off x="3157960" y="4117008"/>
            <a:ext cx="216550" cy="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2"/>
          </p:cNvCxnSpPr>
          <p:nvPr/>
        </p:nvCxnSpPr>
        <p:spPr>
          <a:xfrm>
            <a:off x="2072563" y="4117008"/>
            <a:ext cx="2899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0691" y="408029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02658" y="4252367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25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5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25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69" y="4692139"/>
                <a:ext cx="581135" cy="55789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0" dirty="0"/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50" i="1" dirty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6" y="3829113"/>
                <a:ext cx="1173013" cy="557894"/>
              </a:xfrm>
              <a:prstGeom prst="ellipse">
                <a:avLst/>
              </a:prstGeom>
              <a:blipFill rotWithShape="0"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213794" y="282695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0" name="Oval 29"/>
          <p:cNvSpPr/>
          <p:nvPr/>
        </p:nvSpPr>
        <p:spPr>
          <a:xfrm>
            <a:off x="6252496" y="3766858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1" name="Oval 30"/>
          <p:cNvSpPr/>
          <p:nvPr/>
        </p:nvSpPr>
        <p:spPr>
          <a:xfrm>
            <a:off x="6475614" y="467888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01708" y="4941880"/>
            <a:ext cx="337184" cy="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299204" y="275345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smtClean="0"/>
              <a:t>n</a:t>
            </a:r>
            <a:endParaRPr lang="en-US" sz="2250" dirty="0"/>
          </a:p>
        </p:txBody>
      </p:sp>
      <p:sp>
        <p:nvSpPr>
          <p:cNvPr id="34" name="Oval 33"/>
          <p:cNvSpPr/>
          <p:nvPr/>
        </p:nvSpPr>
        <p:spPr>
          <a:xfrm>
            <a:off x="4824503" y="2720242"/>
            <a:ext cx="581135" cy="5578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sp>
        <p:nvSpPr>
          <p:cNvPr id="35" name="TextBox 34"/>
          <p:cNvSpPr txBox="1"/>
          <p:nvPr/>
        </p:nvSpPr>
        <p:spPr>
          <a:xfrm>
            <a:off x="9131796" y="4629424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31796" y="3950335"/>
            <a:ext cx="1672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Layer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Layer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38" y="2712168"/>
                <a:ext cx="2109232" cy="714811"/>
              </a:xfrm>
              <a:prstGeom prst="rect">
                <a:avLst/>
              </a:prstGeom>
              <a:blipFill rotWithShape="0">
                <a:blip r:embed="rId7"/>
                <a:stretch>
                  <a:fillRect l="-10405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461318" y="3218436"/>
            <a:ext cx="683200" cy="9579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94930" y="3091945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65033" y="2808438"/>
            <a:ext cx="581135" cy="5578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60245" y="3105901"/>
            <a:ext cx="368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637309" y="3366329"/>
            <a:ext cx="1122939" cy="17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537163" y="3625824"/>
            <a:ext cx="906290" cy="276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7" idx="7"/>
            <a:endCxn id="30" idx="0"/>
          </p:cNvCxnSpPr>
          <p:nvPr/>
        </p:nvCxnSpPr>
        <p:spPr>
          <a:xfrm rot="5400000" flipH="1" flipV="1">
            <a:off x="5174033" y="2521942"/>
            <a:ext cx="124116" cy="2613951"/>
          </a:xfrm>
          <a:prstGeom prst="curvedConnector3">
            <a:avLst>
              <a:gd name="adj1" fmla="val 2726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0"/>
            <a:endCxn id="17" idx="5"/>
          </p:cNvCxnSpPr>
          <p:nvPr/>
        </p:nvCxnSpPr>
        <p:spPr>
          <a:xfrm rot="5400000" flipH="1" flipV="1">
            <a:off x="3612140" y="4302782"/>
            <a:ext cx="334291" cy="29966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82885" y="2795422"/>
            <a:ext cx="581135" cy="5578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cxnSp>
        <p:nvCxnSpPr>
          <p:cNvPr id="47" name="Curved Connector 46"/>
          <p:cNvCxnSpPr>
            <a:stCxn id="29" idx="0"/>
            <a:endCxn id="46" idx="1"/>
          </p:cNvCxnSpPr>
          <p:nvPr/>
        </p:nvCxnSpPr>
        <p:spPr>
          <a:xfrm rot="16200000" flipH="1">
            <a:off x="2361097" y="1970225"/>
            <a:ext cx="50166" cy="1763630"/>
          </a:xfrm>
          <a:prstGeom prst="curvedConnector3">
            <a:avLst>
              <a:gd name="adj1" fmla="val -4900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5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50" i="1" dirty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250" dirty="0"/>
                  <a:t>+1</a:t>
                </a: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" y="3859968"/>
                <a:ext cx="1578785" cy="557894"/>
              </a:xfrm>
              <a:prstGeom prst="ellipse">
                <a:avLst/>
              </a:prstGeom>
              <a:blipFill rotWithShape="0"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662736" y="1649670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Let S = </a:t>
            </a:r>
            <a:r>
              <a:rPr lang="en-US" sz="3600" b="1" dirty="0" smtClean="0">
                <a:solidFill>
                  <a:srgbClr val="7030A0"/>
                </a:solidFill>
              </a:rPr>
              <a:t>S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3600" b="1" dirty="0" smtClean="0"/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938798" y="3004163"/>
            <a:ext cx="360406" cy="1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46442" y="2317581"/>
            <a:ext cx="683200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dirty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3143" y="2396021"/>
            <a:ext cx="697627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25" b="1" dirty="0"/>
              <a:t>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29642" y="5653484"/>
            <a:ext cx="5283159" cy="998009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51600" y="5716865"/>
                <a:ext cx="4029501" cy="128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Quality</m:t>
                        </m:r>
                        <m:r>
                          <m:rPr>
                            <m:sty m:val="p"/>
                          </m:rP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:endParaRPr lang="en-US" sz="2800" dirty="0"/>
              </a:p>
              <a:p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5716865"/>
                <a:ext cx="4029501" cy="12851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53" grpId="0" animBg="1"/>
      <p:bldP spid="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c-Ideal </a:t>
            </a:r>
            <a:r>
              <a:rPr lang="en-US" dirty="0" err="1" smtClean="0"/>
              <a:t>iMHFs</a:t>
            </a:r>
            <a:r>
              <a:rPr lang="en-US" dirty="0" smtClean="0"/>
              <a:t> exist?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83" y="4602435"/>
            <a:ext cx="11022058" cy="79225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3683" y="4592806"/>
                <a:ext cx="10804349" cy="81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𝐀𝐒𝟏𝟓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DAG G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=2.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3" y="4592806"/>
                <a:ext cx="10804349" cy="818942"/>
              </a:xfrm>
              <a:prstGeom prst="rect">
                <a:avLst/>
              </a:prstGeom>
              <a:blipFill rotWithShape="0"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683" y="1608917"/>
                <a:ext cx="10219944" cy="2823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Reminder: </a:t>
                </a:r>
                <a:r>
                  <a:rPr lang="en-US" sz="2800" dirty="0" smtClean="0"/>
                  <a:t>DAG </a:t>
                </a:r>
                <a:r>
                  <a:rPr lang="en-US" sz="2800" dirty="0"/>
                  <a:t>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Constant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800" dirty="0"/>
                  <a:t>Quality</a:t>
                </a:r>
                <a:r>
                  <a:rPr lang="en-US" sz="2800" baseline="-25000" dirty="0" err="1"/>
                  <a:t>R</a:t>
                </a:r>
                <a:r>
                  <a:rPr lang="en-US" sz="2800" dirty="0"/>
                  <a:t>(A)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for every adversary A (c small).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800" dirty="0"/>
                  <a:t>E</a:t>
                </a:r>
                <a:r>
                  <a:rPr lang="en-US" sz="2800" baseline="-25000" dirty="0"/>
                  <a:t>R</a:t>
                </a:r>
                <a:r>
                  <a:rPr lang="en-US" sz="2800" dirty="0"/>
                  <a:t>(Naive)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3" y="1608917"/>
                <a:ext cx="10219944" cy="2823273"/>
              </a:xfrm>
              <a:prstGeom prst="rect">
                <a:avLst/>
              </a:prstGeom>
              <a:blipFill rotWithShape="0">
                <a:blip r:embed="rId3"/>
                <a:stretch>
                  <a:fillRect l="-1253" t="-2160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09083" y="5643835"/>
            <a:ext cx="11022058" cy="79225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3682" y="5778351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G is c=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polylog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(n)-Ideal.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2" y="5778351"/>
                <a:ext cx="1080434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7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283" y="2281406"/>
                <a:ext cx="10804349" cy="1212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𝐋𝐞𝐦𝐦𝐚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𝐕𝐚𝐥𝐢𝐚𝐧𝐭𝟕𝟕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then there is </a:t>
                </a:r>
                <a:r>
                  <a:rPr lang="en-US" sz="2800" dirty="0" smtClean="0"/>
                  <a:t>a set S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of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nodes such that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83" y="2281406"/>
                <a:ext cx="10804349" cy="1212127"/>
              </a:xfrm>
              <a:prstGeom prst="rect">
                <a:avLst/>
              </a:prstGeom>
              <a:blipFill rotWithShape="0">
                <a:blip r:embed="rId2"/>
                <a:stretch>
                  <a:fillRect l="-1185" t="-4523" r="-790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c-Ideal </a:t>
            </a:r>
            <a:r>
              <a:rPr lang="en-US" dirty="0" err="1" smtClean="0"/>
              <a:t>iMHFs</a:t>
            </a:r>
            <a:r>
              <a:rPr lang="en-US" dirty="0" smtClean="0"/>
              <a:t> exist?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683" y="2358644"/>
            <a:ext cx="11022058" cy="1211422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683" y="3703806"/>
            <a:ext cx="11022058" cy="1317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3683" y="3703806"/>
                <a:ext cx="10804349" cy="1212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there is </a:t>
                </a:r>
                <a:r>
                  <a:rPr lang="en-US" sz="2800" dirty="0" smtClean="0"/>
                  <a:t>a set S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edges such that depth(G-S)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3" y="3703806"/>
                <a:ext cx="10804349" cy="1212127"/>
              </a:xfrm>
              <a:prstGeom prst="rect">
                <a:avLst/>
              </a:prstGeom>
              <a:blipFill rotWithShape="0">
                <a:blip r:embed="rId3"/>
                <a:stretch>
                  <a:fillRect l="-395" t="-5051" r="-118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3683" y="5126206"/>
            <a:ext cx="11022058" cy="1571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083" y="5126206"/>
                <a:ext cx="10996658" cy="150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for any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3" y="5126206"/>
                <a:ext cx="10996658" cy="1500026"/>
              </a:xfrm>
              <a:prstGeom prst="rect">
                <a:avLst/>
              </a:prstGeom>
              <a:blipFill rotWithShape="0">
                <a:blip r:embed="rId4"/>
                <a:stretch>
                  <a:fillRect t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2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c-Ideal </a:t>
            </a:r>
            <a:r>
              <a:rPr lang="en-US" dirty="0" err="1" smtClean="0"/>
              <a:t>iMHFs</a:t>
            </a:r>
            <a:r>
              <a:rPr lang="en-US" dirty="0" smtClean="0"/>
              <a:t> exist?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6083" y="1697206"/>
            <a:ext cx="11022058" cy="157137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083" y="1697206"/>
                <a:ext cx="10996658" cy="150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a DAG with n nodes then for any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3" y="1697206"/>
                <a:ext cx="10996658" cy="1500026"/>
              </a:xfrm>
              <a:prstGeom prst="rect">
                <a:avLst/>
              </a:prstGeom>
              <a:blipFill rotWithShape="0">
                <a:blip r:embed="rId2"/>
                <a:stretch>
                  <a:fillRect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2" y="4186707"/>
            <a:ext cx="2438826" cy="211856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047112" y="3404654"/>
            <a:ext cx="5769863" cy="1564105"/>
          </a:xfrm>
          <a:prstGeom prst="cloudCallout">
            <a:avLst>
              <a:gd name="adj1" fmla="val -95140"/>
              <a:gd name="adj2" fmla="val 32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NO! If c=O(1).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88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436716" y="5267469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417666" y="1909916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1264" y="366841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6506" y="528249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9356" y="3539417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09625" y="2409011"/>
            <a:ext cx="876300" cy="60960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95637" y="178727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5637" y="376222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417666" y="3695844"/>
            <a:ext cx="1805290" cy="136390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623" r="8527" b="34071"/>
          <a:stretch/>
        </p:blipFill>
        <p:spPr>
          <a:xfrm>
            <a:off x="3648075" y="581025"/>
            <a:ext cx="4324350" cy="627697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09625" y="981074"/>
            <a:ext cx="876300" cy="609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93443" y="64758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43" y="647586"/>
                <a:ext cx="40748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577264"/>
            <a:ext cx="671262" cy="671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637" y="336451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5422" y="2051264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2" y="2051264"/>
                <a:ext cx="4074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" y="1980942"/>
            <a:ext cx="671262" cy="6712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616" y="1740129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69380" y="3896117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80" y="3896117"/>
                <a:ext cx="40748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71838" y="3548367"/>
            <a:ext cx="10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</a:t>
            </a:r>
            <a:r>
              <a:rPr lang="en-US" dirty="0" err="1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90993" y="396028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993" y="3960285"/>
                <a:ext cx="40748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393187" y="3649150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99015" y="225982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015" y="2259822"/>
                <a:ext cx="40748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385035" y="1890490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/2+2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807037" y="663635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037" y="663635"/>
                <a:ext cx="40748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401209" y="305558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/2+1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5" y="2563540"/>
            <a:ext cx="1701909" cy="1701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80468" y="3204979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 smtClean="0"/>
                  <a:t>1</a:t>
                </a:r>
                <a:endParaRPr lang="en-US" b="1" baseline="-25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68" y="3204979"/>
                <a:ext cx="433132" cy="362984"/>
              </a:xfrm>
              <a:prstGeom prst="rect">
                <a:avLst/>
              </a:prstGeom>
              <a:blipFill rotWithShape="0">
                <a:blip r:embed="rId12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84210" y="3743287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/>
                  <a:t>2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10" y="3743287"/>
                <a:ext cx="433132" cy="362984"/>
              </a:xfrm>
              <a:prstGeom prst="rect">
                <a:avLst/>
              </a:prstGeom>
              <a:blipFill rotWithShape="0">
                <a:blip r:embed="rId13"/>
                <a:stretch>
                  <a:fillRect r="-140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57258" y="4063501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baseline="-25000" dirty="0" smtClean="0"/>
                  <a:t>3</a:t>
                </a:r>
                <a:endParaRPr lang="en-US" b="1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258" y="4063501"/>
                <a:ext cx="433132" cy="362984"/>
              </a:xfrm>
              <a:prstGeom prst="rect">
                <a:avLst/>
              </a:prstGeom>
              <a:blipFill rotWithShape="0">
                <a:blip r:embed="rId14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23216" y="3339150"/>
                <a:ext cx="619080" cy="39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16" y="3339150"/>
                <a:ext cx="619080" cy="3990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892126" y="406969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7019" y="31638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8946087" y="32484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92310" y="181508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Balloon Phase Unit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6890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 Phase Units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51715" y="-4041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 Phase Units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071796" y="3181780"/>
            <a:ext cx="1539836" cy="4740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107055" y="3496699"/>
            <a:ext cx="1622102" cy="4931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5972" r="4410" b="37639"/>
          <a:stretch/>
        </p:blipFill>
        <p:spPr>
          <a:xfrm>
            <a:off x="4061555" y="1873158"/>
            <a:ext cx="3590925" cy="7790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5972" r="4410" b="37639"/>
          <a:stretch/>
        </p:blipFill>
        <p:spPr>
          <a:xfrm>
            <a:off x="4546240" y="1301524"/>
            <a:ext cx="2557123" cy="55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26530" y="563919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30" y="5639192"/>
                <a:ext cx="40748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28988" y="5291442"/>
            <a:ext cx="15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4169" y="49068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10043" y="553191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043" y="5531910"/>
                <a:ext cx="40748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8412237" y="5220775"/>
            <a:ext cx="136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 n</a:t>
            </a:r>
            <a:r>
              <a:rPr lang="en-US" baseline="30000" dirty="0" smtClean="0"/>
              <a:t>1/4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771144" y="4207726"/>
            <a:ext cx="876300" cy="6096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" y="3803916"/>
            <a:ext cx="671262" cy="6712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28294" y="5931751"/>
            <a:ext cx="876300" cy="6096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7" y="5527941"/>
            <a:ext cx="671262" cy="6712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38844" y="5865076"/>
            <a:ext cx="876300" cy="6096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97" y="5461266"/>
            <a:ext cx="671262" cy="6712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10269" y="4274401"/>
            <a:ext cx="876300" cy="6096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22" y="3870591"/>
            <a:ext cx="671262" cy="67126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9000744" y="2531326"/>
            <a:ext cx="876300" cy="60960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97" y="2127516"/>
            <a:ext cx="671262" cy="67126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8153" r="5169" b="8042"/>
          <a:stretch/>
        </p:blipFill>
        <p:spPr>
          <a:xfrm>
            <a:off x="8972169" y="950176"/>
            <a:ext cx="876300" cy="6096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22" y="546366"/>
            <a:ext cx="671262" cy="6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Consequences (R = 3,000)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" y="1515309"/>
            <a:ext cx="5568092" cy="492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20" y="1515309"/>
            <a:ext cx="5236480" cy="48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Independent Memory Hard Functions (</a:t>
            </a:r>
            <a:r>
              <a:rPr lang="en-US" dirty="0" err="1" smtClean="0"/>
              <a:t>iMHFs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Attacks</a:t>
            </a:r>
          </a:p>
          <a:p>
            <a:r>
              <a:rPr lang="en-US" b="1" dirty="0" smtClean="0"/>
              <a:t>Constructing </a:t>
            </a:r>
            <a:r>
              <a:rPr lang="en-US" b="1" dirty="0" err="1" smtClean="0"/>
              <a:t>iMHFs</a:t>
            </a:r>
            <a:r>
              <a:rPr lang="en-US" b="1" dirty="0" smtClean="0"/>
              <a:t> (New!)</a:t>
            </a:r>
          </a:p>
          <a:p>
            <a:pPr lvl="1"/>
            <a:r>
              <a:rPr lang="en-US" b="1" dirty="0" smtClean="0"/>
              <a:t>Joint work with Joel Alwen and </a:t>
            </a:r>
            <a:r>
              <a:rPr lang="en-US" b="1" dirty="0" err="1" smtClean="0"/>
              <a:t>Krzystof</a:t>
            </a:r>
            <a:r>
              <a:rPr lang="en-US" b="1" dirty="0" smtClean="0"/>
              <a:t> </a:t>
            </a:r>
            <a:r>
              <a:rPr lang="en-US" b="1" dirty="0" err="1" smtClean="0"/>
              <a:t>Pietrzak</a:t>
            </a:r>
            <a:endParaRPr lang="en-US" b="1" dirty="0" smtClean="0"/>
          </a:p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" y="4027758"/>
            <a:ext cx="3810000" cy="3810000"/>
          </a:xfrm>
          <a:prstGeom prst="rect">
            <a:avLst/>
          </a:prstGeom>
          <a:scene3d>
            <a:camera prst="orthographicFront">
              <a:rot lat="1800000" lon="0" rev="1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Costs: Equitable Across Architectures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8" y="2506798"/>
            <a:ext cx="8401050" cy="2609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0" y="3811723"/>
            <a:ext cx="3810000" cy="3810000"/>
          </a:xfrm>
          <a:prstGeom prst="rect">
            <a:avLst/>
          </a:prstGeom>
          <a:scene3d>
            <a:camera prst="orthographicFront">
              <a:rot lat="1800000" lon="0" rev="18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48" y="2506798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8009" y="2506798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3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(Positive)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68831" y="2332207"/>
            <a:ext cx="11054338" cy="116005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6083" y="2332206"/>
                <a:ext cx="10804349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𝐄𝐆𝐒𝟕𝟓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depth robust </a:t>
                </a:r>
                <a:r>
                  <a:rPr lang="en-US" sz="2800" dirty="0" smtClean="0"/>
                  <a:t>DAG G with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3" y="2332206"/>
                <a:ext cx="10804349" cy="1009572"/>
              </a:xfrm>
              <a:prstGeom prst="rect">
                <a:avLst/>
              </a:prstGeom>
              <a:blipFill rotWithShape="0">
                <a:blip r:embed="rId3"/>
                <a:stretch>
                  <a:fillRect l="-1185" t="-3030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1483" y="3627607"/>
            <a:ext cx="11054338" cy="116005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1483" y="3627606"/>
                <a:ext cx="1080434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with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3" y="3627606"/>
                <a:ext cx="10804349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1483" y="4923006"/>
            <a:ext cx="11079738" cy="178869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883" y="4923006"/>
                <a:ext cx="1080434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𝐈𝐧𝐝𝐞𝐠𝐫𝐞𝐞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𝐑𝐞𝐝𝐮𝐜𝐭𝐢𝐨𝐧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G’ be a DAG with n’ = n/(2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nodes and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If G’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’)-depth robust then we can construct a DAG G on n nodes such that G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’d’)-depth robust and has maximum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=2.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4923006"/>
                <a:ext cx="10804349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1128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1" grpId="0" animBg="1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(Positive) Results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883" y="1494006"/>
            <a:ext cx="11028938" cy="178869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883" y="1494006"/>
                <a:ext cx="1080434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𝐈𝐧𝐝𝐞𝐠𝐫𝐞𝐞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𝐑𝐞𝐝𝐮𝐜𝐭𝐢𝐨𝐧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G’ be a DAG with n’ = n/(2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nodes and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If G’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’)-depth robust then we can construct a DAG G on n nodes such that G is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e’,d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’d’)-depth robust and has maximum </a:t>
                </a:r>
                <a:r>
                  <a:rPr lang="en-US" sz="2800" dirty="0" err="1" smtClean="0"/>
                  <a:t>indegree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/>
                  <a:t>=2.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1494006"/>
                <a:ext cx="10804349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2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1483" y="3373606"/>
            <a:ext cx="11054338" cy="1308121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1483" y="3373606"/>
                <a:ext cx="10804349" cy="1680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𝐂𝐨𝐫𝐨𝐥𝐥𝐚𝐫𝐲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</a:t>
                </a:r>
                <a:r>
                  <a:rPr lang="en-US" sz="2800" dirty="0" smtClean="0"/>
                  <a:t>with maximum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3" y="3373606"/>
                <a:ext cx="10804349" cy="1680717"/>
              </a:xfrm>
              <a:prstGeom prst="rect">
                <a:avLst/>
              </a:prstGeom>
              <a:blipFill rotWithShape="0">
                <a:blip r:embed="rId3"/>
                <a:stretch>
                  <a:fillRect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61483" y="4796006"/>
            <a:ext cx="11079738" cy="195226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6883" y="4796006"/>
                <a:ext cx="10804349" cy="240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/>
                  <a:t>DAG G </a:t>
                </a:r>
                <a:r>
                  <a:rPr lang="en-US" sz="2800" dirty="0" smtClean="0"/>
                  <a:t>with maximum </a:t>
                </a:r>
                <a:r>
                  <a:rPr lang="en-US" sz="2800" dirty="0" err="1"/>
                  <a:t>indegree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 and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dirty="0"/>
                      <m:t>G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  Furthermore, there is a sequential pebbling algorithm N with cost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CC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nor/>
                      </m:rPr>
                      <a:rPr lang="en-US" sz="2800" b="0" i="0" dirty="0" smtClean="0"/>
                      <m:t>N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3" y="4796006"/>
                <a:ext cx="10804349" cy="2407326"/>
              </a:xfrm>
              <a:prstGeom prst="rect">
                <a:avLst/>
              </a:prstGeom>
              <a:blipFill rotWithShape="0">
                <a:blip r:embed="rId4"/>
                <a:stretch>
                  <a:fillRect l="-1128" t="-2532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6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(c,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-Ideal </a:t>
                </a:r>
                <a:r>
                  <a:rPr lang="en-US" dirty="0" err="1" smtClean="0"/>
                  <a:t>iMHFs</a:t>
                </a:r>
                <a:r>
                  <a:rPr lang="en-US" dirty="0" smtClean="0"/>
                  <a:t> Exist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a DAG G and a sequential pebbling algorithm N with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Constant </a:t>
                </a:r>
                <a:r>
                  <a:rPr lang="en-US" dirty="0" err="1"/>
                  <a:t>Indegree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Quality</a:t>
                </a:r>
                <a:r>
                  <a:rPr lang="en-US" baseline="-25000" dirty="0" err="1"/>
                  <a:t>R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every adversary A </a:t>
                </a:r>
                <a:r>
                  <a:rPr lang="en-US" dirty="0" smtClean="0"/>
                  <a:t>(c=O(1)).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E</a:t>
                </a:r>
                <a:r>
                  <a:rPr lang="en-US" baseline="-25000" dirty="0"/>
                  <a:t>R</a:t>
                </a:r>
                <a:r>
                  <a:rPr lang="en-US" dirty="0"/>
                  <a:t>(Naive)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Key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0683" y="241675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,…P</a:t>
                </a:r>
                <a:r>
                  <a:rPr lang="en-US" baseline="-25000" dirty="0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denote an (optimal) pebbling of G. For 0&lt;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&lt; d define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one of the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size at most CC(G)/d. Now we claim that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depth(G-S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because any path in </a:t>
                </a:r>
                <a:r>
                  <a:rPr lang="en-US" dirty="0"/>
                  <a:t>G-S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must have been completely pebbled at some point. Thus, it must have been pebbled entirely during the some interval of length d. Thus, G is (</a:t>
                </a:r>
                <a:r>
                  <a:rPr lang="en-US" dirty="0"/>
                  <a:t>CC(G)/</a:t>
                </a:r>
                <a:r>
                  <a:rPr lang="en-US" dirty="0" err="1"/>
                  <a:t>d</a:t>
                </a:r>
                <a:r>
                  <a:rPr lang="en-US" dirty="0" err="1" smtClean="0"/>
                  <a:t>,d</a:t>
                </a:r>
                <a:r>
                  <a:rPr lang="en-US" dirty="0" smtClean="0"/>
                  <a:t>)-reducible. It follows that </a:t>
                </a:r>
                <a:r>
                  <a:rPr lang="en-US" dirty="0"/>
                  <a:t>CC(G)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683" y="2416752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8831" y="1544807"/>
            <a:ext cx="11072390" cy="636920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𝐊𝐞𝐲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G=(V,E) be 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e,d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)-depth robust then CC(G)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3" y="1544806"/>
                <a:ext cx="10804349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2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Pebbling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683" y="2062435"/>
            <a:ext cx="11003645" cy="3398836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𝐓𝐡𝐞𝐨𝐫𝐞𝐦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𝐀𝐒𝟏𝟓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𝐈𝐧𝐟𝐨𝐫𝐦𝐚𝐥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Let H be a random oracle and let G be a DAG with constant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indegree</a:t>
                </a:r>
                <a:r>
                  <a:rPr lang="en-US" sz="2800" dirty="0" smtClean="0"/>
                  <a:t>. For any </a:t>
                </a:r>
                <a:r>
                  <a:rPr lang="en-US" sz="2800" dirty="0" err="1" smtClean="0"/>
                  <a:t>pROM</a:t>
                </a:r>
                <a:r>
                  <a:rPr lang="en-US" sz="2800" dirty="0" smtClean="0"/>
                  <a:t> adversary A which evaluates (multiple instances of) </a:t>
                </a:r>
                <a:r>
                  <a:rPr lang="en-US" sz="2800" dirty="0" err="1" smtClean="0"/>
                  <a:t>f</a:t>
                </a:r>
                <a:r>
                  <a:rPr lang="en-US" sz="2800" baseline="-25000" dirty="0" err="1" smtClean="0"/>
                  <a:t>H,G</a:t>
                </a:r>
                <a:r>
                  <a:rPr lang="en-US" sz="2800" baseline="-25000" dirty="0" smtClean="0"/>
                  <a:t> </a:t>
                </a:r>
                <a:r>
                  <a:rPr lang="en-US" sz="2800" dirty="0"/>
                  <a:t>we </a:t>
                </a:r>
                <a:r>
                  <a:rPr lang="en-US" sz="2800" dirty="0" smtClean="0"/>
                  <a:t>have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3" y="2052806"/>
                <a:ext cx="10875629" cy="3057504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 Lower Bounds:</a:t>
                </a:r>
              </a:p>
              <a:p>
                <a:pPr lvl="1"/>
                <a:r>
                  <a:rPr lang="en-US" dirty="0" smtClean="0"/>
                  <a:t>CC(Argon2i)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CC(Catena)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New </a:t>
                </a:r>
                <a:r>
                  <a:rPr lang="en-US" dirty="0" smtClean="0"/>
                  <a:t>Upper Bounds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CC(Argon2i)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1.71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CC(Catena)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618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Computational Complexity of CC(G)</a:t>
            </a:r>
          </a:p>
          <a:p>
            <a:pPr lvl="1"/>
            <a:r>
              <a:rPr lang="en-US" dirty="0" smtClean="0"/>
              <a:t>Efficient Algorithm to Approximate CC(G)?</a:t>
            </a:r>
          </a:p>
          <a:p>
            <a:pPr lvl="1"/>
            <a:r>
              <a:rPr lang="en-US" dirty="0" smtClean="0"/>
              <a:t>Hardness of Approximation?</a:t>
            </a:r>
          </a:p>
          <a:p>
            <a:endParaRPr lang="en-US" dirty="0"/>
          </a:p>
          <a:p>
            <a:r>
              <a:rPr lang="en-US" dirty="0" smtClean="0"/>
              <a:t>Improved Constructions of Depth-Robust Graphs</a:t>
            </a:r>
          </a:p>
          <a:p>
            <a:pPr lvl="1"/>
            <a:r>
              <a:rPr lang="en-US" dirty="0" smtClean="0"/>
              <a:t>Constants matter!</a:t>
            </a:r>
          </a:p>
          <a:p>
            <a:pPr lvl="1"/>
            <a:endParaRPr lang="en-US" dirty="0"/>
          </a:p>
          <a:p>
            <a:r>
              <a:rPr lang="en-US" dirty="0" smtClean="0"/>
              <a:t>What is CC(Argon2i)?</a:t>
            </a:r>
          </a:p>
          <a:p>
            <a:pPr lvl="1"/>
            <a:r>
              <a:rPr lang="en-US" dirty="0" smtClean="0"/>
              <a:t>Upper Bound: n</a:t>
            </a:r>
            <a:r>
              <a:rPr lang="en-US" baseline="30000" dirty="0" smtClean="0"/>
              <a:t>1.71</a:t>
            </a:r>
          </a:p>
          <a:p>
            <a:pPr lvl="1"/>
            <a:r>
              <a:rPr lang="en-US" dirty="0" smtClean="0"/>
              <a:t>Lower Bound: n</a:t>
            </a:r>
            <a:r>
              <a:rPr lang="en-US" baseline="30000" dirty="0" smtClean="0"/>
              <a:t>1.5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827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Data Independent Memory Hard Functions (</a:t>
            </a:r>
            <a:r>
              <a:rPr lang="en-US" b="1" dirty="0" err="1" smtClean="0"/>
              <a:t>iMHFs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Graph Pebbling</a:t>
            </a:r>
          </a:p>
          <a:p>
            <a:pPr lvl="1"/>
            <a:r>
              <a:rPr lang="en-US" dirty="0" smtClean="0"/>
              <a:t>Measuring Pebbling Costs</a:t>
            </a:r>
          </a:p>
          <a:p>
            <a:pPr lvl="1"/>
            <a:r>
              <a:rPr lang="en-US" dirty="0" smtClean="0"/>
              <a:t>Desiderata</a:t>
            </a:r>
          </a:p>
          <a:p>
            <a:r>
              <a:rPr lang="en-US" dirty="0" smtClean="0"/>
              <a:t>Attacks </a:t>
            </a:r>
            <a:r>
              <a:rPr lang="en-US" dirty="0" err="1" smtClean="0"/>
              <a:t>iMHFs</a:t>
            </a:r>
            <a:endParaRPr lang="en-US" dirty="0" smtClean="0"/>
          </a:p>
          <a:p>
            <a:r>
              <a:rPr lang="en-US" dirty="0" smtClean="0"/>
              <a:t>Constructing </a:t>
            </a:r>
            <a:r>
              <a:rPr lang="en-US" dirty="0" err="1" smtClean="0"/>
              <a:t>iMHFs</a:t>
            </a:r>
            <a:r>
              <a:rPr lang="en-US" dirty="0" smtClean="0"/>
              <a:t> (New!)</a:t>
            </a:r>
          </a:p>
          <a:p>
            <a:r>
              <a:rPr lang="en-US" dirty="0" smtClean="0"/>
              <a:t>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Hard Function (MHF)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computation costs dominated by memory costs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Independent Memory Hard Function (</a:t>
            </a:r>
            <a:r>
              <a:rPr lang="en-US" dirty="0" err="1" smtClean="0"/>
              <a:t>iMHF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Memory access pattern should not depend on input</a:t>
            </a:r>
            <a:endParaRPr lang="en-US" dirty="0"/>
          </a:p>
        </p:txBody>
      </p:sp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99" y="2479628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31" y="4787492"/>
            <a:ext cx="3205760" cy="125015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8253939" y="4218014"/>
            <a:ext cx="3647412" cy="2367625"/>
          </a:xfrm>
          <a:prstGeom prst="noSmoking">
            <a:avLst/>
          </a:prstGeom>
          <a:solidFill>
            <a:srgbClr val="FF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5" dirty="0" err="1">
              <a:solidFill>
                <a:schemeClr val="tx1"/>
              </a:solidFill>
            </a:endParaRPr>
          </a:p>
        </p:txBody>
      </p:sp>
      <p:pic>
        <p:nvPicPr>
          <p:cNvPr id="7" name="Content Placeholder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31" y="2419444"/>
            <a:ext cx="3205760" cy="12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8818</TotalTime>
  <Words>2721</Words>
  <Application>Microsoft Office PowerPoint</Application>
  <PresentationFormat>Widescreen</PresentationFormat>
  <Paragraphs>845</Paragraphs>
  <Slides>76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Calibri Light</vt:lpstr>
      <vt:lpstr>Arial</vt:lpstr>
      <vt:lpstr>Calibri</vt:lpstr>
      <vt:lpstr>Cambria Math</vt:lpstr>
      <vt:lpstr>Office Theme</vt:lpstr>
      <vt:lpstr>Attacking Data Independent Memory Hard Functions</vt:lpstr>
      <vt:lpstr>Motivation: Password Storage</vt:lpstr>
      <vt:lpstr>Offline Attacks: A Common Problem</vt:lpstr>
      <vt:lpstr>PowerPoint Presentation</vt:lpstr>
      <vt:lpstr>Goal: Moderately Expensive Hash Function</vt:lpstr>
      <vt:lpstr>Bitcoin Mining (SHA256) is not Equitable!</vt:lpstr>
      <vt:lpstr>Memory Costs: Equitable Across Architectures</vt:lpstr>
      <vt:lpstr>Outline</vt:lpstr>
      <vt:lpstr>Memory Hard Function (MHF)</vt:lpstr>
      <vt:lpstr>iMHF (fG,H)</vt:lpstr>
      <vt:lpstr>Evaluating an iMHF (pebbling)</vt:lpstr>
      <vt:lpstr>Pebbling Example</vt:lpstr>
      <vt:lpstr>Pebbling Example</vt:lpstr>
      <vt:lpstr>Pebbling Example</vt:lpstr>
      <vt:lpstr>Pebbling Example</vt:lpstr>
      <vt:lpstr>Pebbling Example</vt:lpstr>
      <vt:lpstr>Pebbling Example</vt:lpstr>
      <vt:lpstr>Measuring Cost: Attempt 1</vt:lpstr>
      <vt:lpstr>Measuring Cost: Attempt 2</vt:lpstr>
      <vt:lpstr>Pebbling Example (CC)</vt:lpstr>
      <vt:lpstr>Energy Complexity</vt:lpstr>
      <vt:lpstr>Energy Complexity</vt:lpstr>
      <vt:lpstr>Naïve Pebbling Algorithm</vt:lpstr>
      <vt:lpstr>Amortized Attack Quality</vt:lpstr>
      <vt:lpstr>Pebbling Equivalence</vt:lpstr>
      <vt:lpstr>Desiderata</vt:lpstr>
      <vt:lpstr>Desiderata</vt:lpstr>
      <vt:lpstr>Desiderata</vt:lpstr>
      <vt:lpstr>Desiderata</vt:lpstr>
      <vt:lpstr>Desiderata</vt:lpstr>
      <vt:lpstr>Desiderata</vt:lpstr>
      <vt:lpstr>Desiderata</vt:lpstr>
      <vt:lpstr>c-Ideal iMHF</vt:lpstr>
      <vt:lpstr>Outline</vt:lpstr>
      <vt:lpstr>Depth Robustness</vt:lpstr>
      <vt:lpstr>Depth Robustness</vt:lpstr>
      <vt:lpstr>Attacking (e,d)-reducible DAGs</vt:lpstr>
      <vt:lpstr>Attacking (e,d)-reducible DAGs</vt:lpstr>
      <vt:lpstr>Main Theorem</vt:lpstr>
      <vt:lpstr>Main Theorem</vt:lpstr>
      <vt:lpstr>Main Theorem</vt:lpstr>
      <vt:lpstr>Main Theorem</vt:lpstr>
      <vt:lpstr>Main Theorem</vt:lpstr>
      <vt:lpstr>Main Theorem</vt:lpstr>
      <vt:lpstr>Question</vt:lpstr>
      <vt:lpstr>Catena</vt:lpstr>
      <vt:lpstr>λ-Layered DAG (Catena)</vt:lpstr>
      <vt:lpstr>λ-Layered DAG (Catena)</vt:lpstr>
      <vt:lpstr>λ-Layered DAG (Catena)</vt:lpstr>
      <vt:lpstr>Layered Graphs are Reducible</vt:lpstr>
      <vt:lpstr>Layered Graphs are Reducible</vt:lpstr>
      <vt:lpstr>Layered Graphs are Reducible</vt:lpstr>
      <vt:lpstr>ST complexity vs CC complexity</vt:lpstr>
      <vt:lpstr>Argon2i [BDK]</vt:lpstr>
      <vt:lpstr>Argon2i</vt:lpstr>
      <vt:lpstr>Argon2i</vt:lpstr>
      <vt:lpstr>Argon2i is a layered DAG (almost) </vt:lpstr>
      <vt:lpstr>Argon2i is a layered DAG (almost) </vt:lpstr>
      <vt:lpstr>Argon2i is a layered DAG (almost) </vt:lpstr>
      <vt:lpstr>Argon2i is a layered DAG (almost) </vt:lpstr>
      <vt:lpstr>Argon2i is a layered DAG (almost) </vt:lpstr>
      <vt:lpstr>Argon2i is a layered DAG (almost) </vt:lpstr>
      <vt:lpstr>PowerPoint Presentation</vt:lpstr>
      <vt:lpstr>Do c-Ideal iMHFs exist?</vt:lpstr>
      <vt:lpstr>Do c-Ideal iMHFs exist?</vt:lpstr>
      <vt:lpstr>Do c-Ideal iMHFs exist?</vt:lpstr>
      <vt:lpstr>PowerPoint Presentation</vt:lpstr>
      <vt:lpstr>Practical Consequences (R = 3,000)</vt:lpstr>
      <vt:lpstr>Outline</vt:lpstr>
      <vt:lpstr>New (Positive) Results</vt:lpstr>
      <vt:lpstr>New (Positive) Results</vt:lpstr>
      <vt:lpstr>(c,τ) -Ideal iMHFs Exist</vt:lpstr>
      <vt:lpstr>Proof of Key Theorem</vt:lpstr>
      <vt:lpstr>Pebbling Equivalence</vt:lpstr>
      <vt:lpstr>Miscellaneous Results</vt:lpstr>
      <vt:lpstr>Open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Attacking Data Independent Memory Hard Functions</dc:title>
  <dc:creator>Jeremiah Blocki</dc:creator>
  <cp:lastModifiedBy>Jeremiah Blocki</cp:lastModifiedBy>
  <cp:revision>259</cp:revision>
  <dcterms:created xsi:type="dcterms:W3CDTF">2016-03-11T00:22:30Z</dcterms:created>
  <dcterms:modified xsi:type="dcterms:W3CDTF">2016-04-19T16:53:41Z</dcterms:modified>
</cp:coreProperties>
</file>